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69"/>
  </p:notesMasterIdLst>
  <p:sldIdLst>
    <p:sldId id="501" r:id="rId2"/>
    <p:sldId id="269" r:id="rId3"/>
    <p:sldId id="301" r:id="rId4"/>
    <p:sldId id="435" r:id="rId5"/>
    <p:sldId id="436" r:id="rId6"/>
    <p:sldId id="437" r:id="rId7"/>
    <p:sldId id="438" r:id="rId8"/>
    <p:sldId id="464" r:id="rId9"/>
    <p:sldId id="465" r:id="rId10"/>
    <p:sldId id="439" r:id="rId11"/>
    <p:sldId id="468" r:id="rId12"/>
    <p:sldId id="469" r:id="rId13"/>
    <p:sldId id="470" r:id="rId14"/>
    <p:sldId id="471" r:id="rId15"/>
    <p:sldId id="539" r:id="rId16"/>
    <p:sldId id="473" r:id="rId17"/>
    <p:sldId id="474" r:id="rId18"/>
    <p:sldId id="475" r:id="rId19"/>
    <p:sldId id="540" r:id="rId20"/>
    <p:sldId id="477" r:id="rId21"/>
    <p:sldId id="543" r:id="rId22"/>
    <p:sldId id="478" r:id="rId23"/>
    <p:sldId id="479" r:id="rId24"/>
    <p:sldId id="480" r:id="rId25"/>
    <p:sldId id="541" r:id="rId26"/>
    <p:sldId id="482" r:id="rId27"/>
    <p:sldId id="483" r:id="rId28"/>
    <p:sldId id="484" r:id="rId29"/>
    <p:sldId id="485" r:id="rId30"/>
    <p:sldId id="502" r:id="rId31"/>
    <p:sldId id="542" r:id="rId32"/>
    <p:sldId id="504" r:id="rId33"/>
    <p:sldId id="505" r:id="rId34"/>
    <p:sldId id="506" r:id="rId35"/>
    <p:sldId id="507" r:id="rId36"/>
    <p:sldId id="508" r:id="rId37"/>
    <p:sldId id="544" r:id="rId38"/>
    <p:sldId id="509" r:id="rId39"/>
    <p:sldId id="510" r:id="rId40"/>
    <p:sldId id="511" r:id="rId41"/>
    <p:sldId id="512" r:id="rId42"/>
    <p:sldId id="513" r:id="rId43"/>
    <p:sldId id="514" r:id="rId44"/>
    <p:sldId id="515" r:id="rId45"/>
    <p:sldId id="516" r:id="rId46"/>
    <p:sldId id="517" r:id="rId47"/>
    <p:sldId id="518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2" r:id="rId62"/>
    <p:sldId id="533" r:id="rId63"/>
    <p:sldId id="534" r:id="rId64"/>
    <p:sldId id="535" r:id="rId65"/>
    <p:sldId id="536" r:id="rId66"/>
    <p:sldId id="537" r:id="rId67"/>
    <p:sldId id="538" r:id="rId68"/>
  </p:sldIdLst>
  <p:sldSz cx="9906000" cy="6858000" type="A4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143">
          <p15:clr>
            <a:srgbClr val="A4A3A4"/>
          </p15:clr>
        </p15:guide>
        <p15:guide id="3" pos="3248">
          <p15:clr>
            <a:srgbClr val="A4A3A4"/>
          </p15:clr>
        </p15:guide>
        <p15:guide id="4" pos="143">
          <p15:clr>
            <a:srgbClr val="A4A3A4"/>
          </p15:clr>
        </p15:guide>
        <p15:guide id="5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D8EC"/>
    <a:srgbClr val="FEF6B8"/>
    <a:srgbClr val="F8A9A9"/>
    <a:srgbClr val="D0F3AD"/>
    <a:srgbClr val="E0D1DB"/>
    <a:srgbClr val="D5E8DD"/>
    <a:srgbClr val="FDE0C2"/>
    <a:srgbClr val="F1F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01" autoAdjust="0"/>
  </p:normalViewPr>
  <p:slideViewPr>
    <p:cSldViewPr>
      <p:cViewPr varScale="1">
        <p:scale>
          <a:sx n="65" d="100"/>
          <a:sy n="65" d="100"/>
        </p:scale>
        <p:origin x="-1056" y="-102"/>
      </p:cViewPr>
      <p:guideLst>
        <p:guide orient="horz" pos="2160"/>
        <p:guide orient="horz" pos="1143"/>
        <p:guide pos="3248"/>
        <p:guide pos="143"/>
        <p:guide pos="60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-357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3340A7-1AC4-314E-A000-6F4FE59D1470}" type="doc">
      <dgm:prSet loTypeId="urn:microsoft.com/office/officeart/2005/8/layout/cycle4#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136525-2EB5-DE4C-82DF-DBB66B9130AE}">
      <dgm:prSet phldrT="[Text]"/>
      <dgm:spPr/>
      <dgm:t>
        <a:bodyPr anchor="t"/>
        <a:lstStyle/>
        <a:p>
          <a:r>
            <a:rPr lang="en-US" dirty="0" smtClean="0"/>
            <a:t>QGIS</a:t>
          </a:r>
          <a:br>
            <a:rPr lang="en-US" dirty="0" smtClean="0"/>
          </a:br>
          <a:r>
            <a:rPr lang="en-US" dirty="0" smtClean="0"/>
            <a:t>Desktop</a:t>
          </a:r>
          <a:endParaRPr lang="en-US" dirty="0"/>
        </a:p>
      </dgm:t>
    </dgm:pt>
    <dgm:pt modelId="{0BF166E0-69B6-BA4D-9604-468A3959582C}" type="parTrans" cxnId="{27F069CC-F21B-8442-82C4-DCFEFBB39390}">
      <dgm:prSet/>
      <dgm:spPr/>
      <dgm:t>
        <a:bodyPr/>
        <a:lstStyle/>
        <a:p>
          <a:endParaRPr lang="en-US"/>
        </a:p>
      </dgm:t>
    </dgm:pt>
    <dgm:pt modelId="{0B82BBE5-0486-844B-83A7-C3AB5AA9932F}" type="sibTrans" cxnId="{27F069CC-F21B-8442-82C4-DCFEFBB39390}">
      <dgm:prSet/>
      <dgm:spPr/>
      <dgm:t>
        <a:bodyPr/>
        <a:lstStyle/>
        <a:p>
          <a:endParaRPr lang="en-US"/>
        </a:p>
      </dgm:t>
    </dgm:pt>
    <dgm:pt modelId="{94F6324D-75D6-1645-87EB-4B1FB82403C9}">
      <dgm:prSet phldrT="[Text]"/>
      <dgm:spPr/>
      <dgm:t>
        <a:bodyPr anchor="t"/>
        <a:lstStyle/>
        <a:p>
          <a:r>
            <a:rPr lang="en-US" dirty="0" smtClean="0"/>
            <a:t>QGIS Browser</a:t>
          </a:r>
          <a:endParaRPr lang="en-US" dirty="0"/>
        </a:p>
      </dgm:t>
    </dgm:pt>
    <dgm:pt modelId="{97869B9D-E5B3-9242-A1FA-6DE63BB2C1BF}" type="parTrans" cxnId="{9F128E63-0DC8-1A46-8DDB-3C4432A8EED6}">
      <dgm:prSet/>
      <dgm:spPr/>
      <dgm:t>
        <a:bodyPr/>
        <a:lstStyle/>
        <a:p>
          <a:endParaRPr lang="en-US"/>
        </a:p>
      </dgm:t>
    </dgm:pt>
    <dgm:pt modelId="{6237F323-79B4-F24B-AD66-F18AA7AEAA06}" type="sibTrans" cxnId="{9F128E63-0DC8-1A46-8DDB-3C4432A8EED6}">
      <dgm:prSet/>
      <dgm:spPr/>
      <dgm:t>
        <a:bodyPr/>
        <a:lstStyle/>
        <a:p>
          <a:endParaRPr lang="en-US"/>
        </a:p>
      </dgm:t>
    </dgm:pt>
    <dgm:pt modelId="{EC0E9707-51E3-274B-866F-F0767F928E27}">
      <dgm:prSet phldrT="[Text]"/>
      <dgm:spPr/>
      <dgm:t>
        <a:bodyPr anchor="b"/>
        <a:lstStyle/>
        <a:p>
          <a:r>
            <a:rPr lang="en-US" dirty="0" smtClean="0"/>
            <a:t>QGIS</a:t>
          </a:r>
          <a:br>
            <a:rPr lang="en-US" dirty="0" smtClean="0"/>
          </a:br>
          <a:r>
            <a:rPr lang="en-US" dirty="0" smtClean="0"/>
            <a:t>Client </a:t>
          </a:r>
          <a:endParaRPr lang="en-US" dirty="0"/>
        </a:p>
      </dgm:t>
    </dgm:pt>
    <dgm:pt modelId="{62CB736E-A7EA-294E-904B-EA44A070A5EB}" type="parTrans" cxnId="{CB6ACBEC-9B06-1049-B817-6D94C687ECA2}">
      <dgm:prSet/>
      <dgm:spPr/>
      <dgm:t>
        <a:bodyPr/>
        <a:lstStyle/>
        <a:p>
          <a:endParaRPr lang="en-US"/>
        </a:p>
      </dgm:t>
    </dgm:pt>
    <dgm:pt modelId="{57724D6F-E5ED-6941-9575-A9F294059BA0}" type="sibTrans" cxnId="{CB6ACBEC-9B06-1049-B817-6D94C687ECA2}">
      <dgm:prSet/>
      <dgm:spPr/>
      <dgm:t>
        <a:bodyPr/>
        <a:lstStyle/>
        <a:p>
          <a:endParaRPr lang="en-US"/>
        </a:p>
      </dgm:t>
    </dgm:pt>
    <dgm:pt modelId="{3132C05C-7608-784F-A221-1AD40488D007}">
      <dgm:prSet phldrT="[Text]"/>
      <dgm:spPr/>
      <dgm:t>
        <a:bodyPr anchor="b"/>
        <a:lstStyle/>
        <a:p>
          <a:r>
            <a:rPr lang="en-US" dirty="0" smtClean="0"/>
            <a:t>QGIS</a:t>
          </a:r>
          <a:br>
            <a:rPr lang="en-US" dirty="0" smtClean="0"/>
          </a:br>
          <a:r>
            <a:rPr lang="en-US" dirty="0" smtClean="0"/>
            <a:t>Server</a:t>
          </a:r>
          <a:endParaRPr lang="en-US" dirty="0"/>
        </a:p>
      </dgm:t>
    </dgm:pt>
    <dgm:pt modelId="{FA70BC63-146F-2C4B-9D04-C5F6B23DB201}" type="parTrans" cxnId="{FB26604E-CB5B-0147-A532-9D4989A7FF7D}">
      <dgm:prSet/>
      <dgm:spPr/>
      <dgm:t>
        <a:bodyPr/>
        <a:lstStyle/>
        <a:p>
          <a:endParaRPr lang="en-US"/>
        </a:p>
      </dgm:t>
    </dgm:pt>
    <dgm:pt modelId="{CEF91DA6-D13F-CB42-A727-5D8158BA10FB}" type="sibTrans" cxnId="{FB26604E-CB5B-0147-A532-9D4989A7FF7D}">
      <dgm:prSet/>
      <dgm:spPr/>
      <dgm:t>
        <a:bodyPr/>
        <a:lstStyle/>
        <a:p>
          <a:endParaRPr lang="en-US"/>
        </a:p>
      </dgm:t>
    </dgm:pt>
    <dgm:pt modelId="{A49AB492-4747-E940-AD59-CA0A2E19AF0E}" type="pres">
      <dgm:prSet presAssocID="{E23340A7-1AC4-314E-A000-6F4FE59D147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8DF824-9DEB-DE45-8A73-D0027C597144}" type="pres">
      <dgm:prSet presAssocID="{E23340A7-1AC4-314E-A000-6F4FE59D1470}" presName="children" presStyleCnt="0"/>
      <dgm:spPr/>
    </dgm:pt>
    <dgm:pt modelId="{B28F9E74-D096-1A4E-9668-181D7B1FCF7F}" type="pres">
      <dgm:prSet presAssocID="{E23340A7-1AC4-314E-A000-6F4FE59D1470}" presName="childPlaceholder" presStyleCnt="0"/>
      <dgm:spPr/>
    </dgm:pt>
    <dgm:pt modelId="{1140DCC9-2B41-E548-945F-B8AE6E674CDA}" type="pres">
      <dgm:prSet presAssocID="{E23340A7-1AC4-314E-A000-6F4FE59D1470}" presName="circle" presStyleCnt="0"/>
      <dgm:spPr/>
    </dgm:pt>
    <dgm:pt modelId="{51321543-7D7C-1047-B761-9B65B8799957}" type="pres">
      <dgm:prSet presAssocID="{E23340A7-1AC4-314E-A000-6F4FE59D147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5C0325-0D25-F647-8D25-8785BA6FD67A}" type="pres">
      <dgm:prSet presAssocID="{E23340A7-1AC4-314E-A000-6F4FE59D147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73C35B-B7CF-A244-9C16-A5BAFBD9C027}" type="pres">
      <dgm:prSet presAssocID="{E23340A7-1AC4-314E-A000-6F4FE59D147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94F41A-4CE0-CC41-99D2-C2DB04E0314C}" type="pres">
      <dgm:prSet presAssocID="{E23340A7-1AC4-314E-A000-6F4FE59D147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C07FD-A06A-9644-99F0-81E504B6CA4A}" type="pres">
      <dgm:prSet presAssocID="{E23340A7-1AC4-314E-A000-6F4FE59D1470}" presName="quadrantPlaceholder" presStyleCnt="0"/>
      <dgm:spPr/>
    </dgm:pt>
    <dgm:pt modelId="{FFD4FE26-40B4-B546-AC74-828667C76D61}" type="pres">
      <dgm:prSet presAssocID="{E23340A7-1AC4-314E-A000-6F4FE59D1470}" presName="center1" presStyleLbl="fgShp" presStyleIdx="0" presStyleCnt="2"/>
      <dgm:spPr/>
    </dgm:pt>
    <dgm:pt modelId="{91F63527-763B-A741-8C55-F038D9C04881}" type="pres">
      <dgm:prSet presAssocID="{E23340A7-1AC4-314E-A000-6F4FE59D1470}" presName="center2" presStyleLbl="fgShp" presStyleIdx="1" presStyleCnt="2"/>
      <dgm:spPr/>
    </dgm:pt>
  </dgm:ptLst>
  <dgm:cxnLst>
    <dgm:cxn modelId="{FB26604E-CB5B-0147-A532-9D4989A7FF7D}" srcId="{E23340A7-1AC4-314E-A000-6F4FE59D1470}" destId="{3132C05C-7608-784F-A221-1AD40488D007}" srcOrd="3" destOrd="0" parTransId="{FA70BC63-146F-2C4B-9D04-C5F6B23DB201}" sibTransId="{CEF91DA6-D13F-CB42-A727-5D8158BA10FB}"/>
    <dgm:cxn modelId="{9F128E63-0DC8-1A46-8DDB-3C4432A8EED6}" srcId="{E23340A7-1AC4-314E-A000-6F4FE59D1470}" destId="{94F6324D-75D6-1645-87EB-4B1FB82403C9}" srcOrd="1" destOrd="0" parTransId="{97869B9D-E5B3-9242-A1FA-6DE63BB2C1BF}" sibTransId="{6237F323-79B4-F24B-AD66-F18AA7AEAA06}"/>
    <dgm:cxn modelId="{4056A714-5BFC-9D48-A619-9F518E9B7D87}" type="presOf" srcId="{3132C05C-7608-784F-A221-1AD40488D007}" destId="{F594F41A-4CE0-CC41-99D2-C2DB04E0314C}" srcOrd="0" destOrd="0" presId="urn:microsoft.com/office/officeart/2005/8/layout/cycle4#1"/>
    <dgm:cxn modelId="{BAFCBA74-AA33-0A4F-B4C7-A727C6DA0D15}" type="presOf" srcId="{94F6324D-75D6-1645-87EB-4B1FB82403C9}" destId="{D55C0325-0D25-F647-8D25-8785BA6FD67A}" srcOrd="0" destOrd="0" presId="urn:microsoft.com/office/officeart/2005/8/layout/cycle4#1"/>
    <dgm:cxn modelId="{CB6ACBEC-9B06-1049-B817-6D94C687ECA2}" srcId="{E23340A7-1AC4-314E-A000-6F4FE59D1470}" destId="{EC0E9707-51E3-274B-866F-F0767F928E27}" srcOrd="2" destOrd="0" parTransId="{62CB736E-A7EA-294E-904B-EA44A070A5EB}" sibTransId="{57724D6F-E5ED-6941-9575-A9F294059BA0}"/>
    <dgm:cxn modelId="{27F069CC-F21B-8442-82C4-DCFEFBB39390}" srcId="{E23340A7-1AC4-314E-A000-6F4FE59D1470}" destId="{32136525-2EB5-DE4C-82DF-DBB66B9130AE}" srcOrd="0" destOrd="0" parTransId="{0BF166E0-69B6-BA4D-9604-468A3959582C}" sibTransId="{0B82BBE5-0486-844B-83A7-C3AB5AA9932F}"/>
    <dgm:cxn modelId="{4D81D850-D150-5F45-8E8B-9BFAF4BD1031}" type="presOf" srcId="{E23340A7-1AC4-314E-A000-6F4FE59D1470}" destId="{A49AB492-4747-E940-AD59-CA0A2E19AF0E}" srcOrd="0" destOrd="0" presId="urn:microsoft.com/office/officeart/2005/8/layout/cycle4#1"/>
    <dgm:cxn modelId="{6B3DDF8F-44F7-0841-AA7F-BA7FE7B6E3AE}" type="presOf" srcId="{32136525-2EB5-DE4C-82DF-DBB66B9130AE}" destId="{51321543-7D7C-1047-B761-9B65B8799957}" srcOrd="0" destOrd="0" presId="urn:microsoft.com/office/officeart/2005/8/layout/cycle4#1"/>
    <dgm:cxn modelId="{5C89D4C9-53CF-794A-A964-F1D43058F8BF}" type="presOf" srcId="{EC0E9707-51E3-274B-866F-F0767F928E27}" destId="{4373C35B-B7CF-A244-9C16-A5BAFBD9C027}" srcOrd="0" destOrd="0" presId="urn:microsoft.com/office/officeart/2005/8/layout/cycle4#1"/>
    <dgm:cxn modelId="{2BD56620-A16C-8844-8251-C2861AC1E831}" type="presParOf" srcId="{A49AB492-4747-E940-AD59-CA0A2E19AF0E}" destId="{958DF824-9DEB-DE45-8A73-D0027C597144}" srcOrd="0" destOrd="0" presId="urn:microsoft.com/office/officeart/2005/8/layout/cycle4#1"/>
    <dgm:cxn modelId="{2758589A-0FED-2846-8121-94B023D61B14}" type="presParOf" srcId="{958DF824-9DEB-DE45-8A73-D0027C597144}" destId="{B28F9E74-D096-1A4E-9668-181D7B1FCF7F}" srcOrd="0" destOrd="0" presId="urn:microsoft.com/office/officeart/2005/8/layout/cycle4#1"/>
    <dgm:cxn modelId="{7D92C749-6E3A-134B-A9D1-8F63A66D5280}" type="presParOf" srcId="{A49AB492-4747-E940-AD59-CA0A2E19AF0E}" destId="{1140DCC9-2B41-E548-945F-B8AE6E674CDA}" srcOrd="1" destOrd="0" presId="urn:microsoft.com/office/officeart/2005/8/layout/cycle4#1"/>
    <dgm:cxn modelId="{18B67840-F3AC-BC4C-85F4-59F052ADCD29}" type="presParOf" srcId="{1140DCC9-2B41-E548-945F-B8AE6E674CDA}" destId="{51321543-7D7C-1047-B761-9B65B8799957}" srcOrd="0" destOrd="0" presId="urn:microsoft.com/office/officeart/2005/8/layout/cycle4#1"/>
    <dgm:cxn modelId="{68D22696-8260-5444-9AD3-11A349DE7778}" type="presParOf" srcId="{1140DCC9-2B41-E548-945F-B8AE6E674CDA}" destId="{D55C0325-0D25-F647-8D25-8785BA6FD67A}" srcOrd="1" destOrd="0" presId="urn:microsoft.com/office/officeart/2005/8/layout/cycle4#1"/>
    <dgm:cxn modelId="{1EEF0162-4778-0543-8ED4-B0212A878A15}" type="presParOf" srcId="{1140DCC9-2B41-E548-945F-B8AE6E674CDA}" destId="{4373C35B-B7CF-A244-9C16-A5BAFBD9C027}" srcOrd="2" destOrd="0" presId="urn:microsoft.com/office/officeart/2005/8/layout/cycle4#1"/>
    <dgm:cxn modelId="{A16B20A9-65E3-FF45-950C-CC9D569393F7}" type="presParOf" srcId="{1140DCC9-2B41-E548-945F-B8AE6E674CDA}" destId="{F594F41A-4CE0-CC41-99D2-C2DB04E0314C}" srcOrd="3" destOrd="0" presId="urn:microsoft.com/office/officeart/2005/8/layout/cycle4#1"/>
    <dgm:cxn modelId="{D3648500-636B-5947-B0E2-401754EB9CEC}" type="presParOf" srcId="{1140DCC9-2B41-E548-945F-B8AE6E674CDA}" destId="{027C07FD-A06A-9644-99F0-81E504B6CA4A}" srcOrd="4" destOrd="0" presId="urn:microsoft.com/office/officeart/2005/8/layout/cycle4#1"/>
    <dgm:cxn modelId="{2072BB12-7057-0746-84F9-466FB657B4AB}" type="presParOf" srcId="{A49AB492-4747-E940-AD59-CA0A2E19AF0E}" destId="{FFD4FE26-40B4-B546-AC74-828667C76D61}" srcOrd="2" destOrd="0" presId="urn:microsoft.com/office/officeart/2005/8/layout/cycle4#1"/>
    <dgm:cxn modelId="{3904C1E8-EE82-9748-BCF1-42B532D79933}" type="presParOf" srcId="{A49AB492-4747-E940-AD59-CA0A2E19AF0E}" destId="{91F63527-763B-A741-8C55-F038D9C04881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21543-7D7C-1047-B761-9B65B8799957}">
      <dsp:nvSpPr>
        <dsp:cNvPr id="0" name=""/>
        <dsp:cNvSpPr/>
      </dsp:nvSpPr>
      <dsp:spPr>
        <a:xfrm>
          <a:off x="1351618" y="250952"/>
          <a:ext cx="1906354" cy="1906354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QGIS</a:t>
          </a:r>
          <a:br>
            <a:rPr lang="en-US" sz="2100" kern="1200" dirty="0" smtClean="0"/>
          </a:br>
          <a:r>
            <a:rPr lang="en-US" sz="2100" kern="1200" dirty="0" smtClean="0"/>
            <a:t>Desktop</a:t>
          </a:r>
          <a:endParaRPr lang="en-US" sz="2100" kern="1200" dirty="0"/>
        </a:p>
      </dsp:txBody>
      <dsp:txXfrm>
        <a:off x="1909976" y="809310"/>
        <a:ext cx="1347996" cy="1347996"/>
      </dsp:txXfrm>
    </dsp:sp>
    <dsp:sp modelId="{D55C0325-0D25-F647-8D25-8785BA6FD67A}">
      <dsp:nvSpPr>
        <dsp:cNvPr id="0" name=""/>
        <dsp:cNvSpPr/>
      </dsp:nvSpPr>
      <dsp:spPr>
        <a:xfrm rot="5400000">
          <a:off x="3346026" y="250952"/>
          <a:ext cx="1906354" cy="1906354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QGIS Browser</a:t>
          </a:r>
          <a:endParaRPr lang="en-US" sz="2100" kern="1200" dirty="0"/>
        </a:p>
      </dsp:txBody>
      <dsp:txXfrm rot="-5400000">
        <a:off x="3346026" y="809310"/>
        <a:ext cx="1347996" cy="1347996"/>
      </dsp:txXfrm>
    </dsp:sp>
    <dsp:sp modelId="{4373C35B-B7CF-A244-9C16-A5BAFBD9C027}">
      <dsp:nvSpPr>
        <dsp:cNvPr id="0" name=""/>
        <dsp:cNvSpPr/>
      </dsp:nvSpPr>
      <dsp:spPr>
        <a:xfrm rot="10800000">
          <a:off x="3346026" y="2245360"/>
          <a:ext cx="1906354" cy="1906354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QGIS</a:t>
          </a:r>
          <a:br>
            <a:rPr lang="en-US" sz="2100" kern="1200" dirty="0" smtClean="0"/>
          </a:br>
          <a:r>
            <a:rPr lang="en-US" sz="2100" kern="1200" dirty="0" smtClean="0"/>
            <a:t>Client </a:t>
          </a:r>
          <a:endParaRPr lang="en-US" sz="2100" kern="1200" dirty="0"/>
        </a:p>
      </dsp:txBody>
      <dsp:txXfrm rot="10800000">
        <a:off x="3346026" y="2245360"/>
        <a:ext cx="1347996" cy="1347996"/>
      </dsp:txXfrm>
    </dsp:sp>
    <dsp:sp modelId="{F594F41A-4CE0-CC41-99D2-C2DB04E0314C}">
      <dsp:nvSpPr>
        <dsp:cNvPr id="0" name=""/>
        <dsp:cNvSpPr/>
      </dsp:nvSpPr>
      <dsp:spPr>
        <a:xfrm rot="16200000">
          <a:off x="1351618" y="2245360"/>
          <a:ext cx="1906354" cy="1906354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QGIS</a:t>
          </a:r>
          <a:br>
            <a:rPr lang="en-US" sz="2100" kern="1200" dirty="0" smtClean="0"/>
          </a:br>
          <a:r>
            <a:rPr lang="en-US" sz="2100" kern="1200" dirty="0" smtClean="0"/>
            <a:t>Server</a:t>
          </a:r>
          <a:endParaRPr lang="en-US" sz="2100" kern="1200" dirty="0"/>
        </a:p>
      </dsp:txBody>
      <dsp:txXfrm rot="5400000">
        <a:off x="1909976" y="2245360"/>
        <a:ext cx="1347996" cy="1347996"/>
      </dsp:txXfrm>
    </dsp:sp>
    <dsp:sp modelId="{FFD4FE26-40B4-B546-AC74-828667C76D61}">
      <dsp:nvSpPr>
        <dsp:cNvPr id="0" name=""/>
        <dsp:cNvSpPr/>
      </dsp:nvSpPr>
      <dsp:spPr>
        <a:xfrm>
          <a:off x="2972900" y="1805093"/>
          <a:ext cx="658198" cy="572346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1F63527-763B-A741-8C55-F038D9C04881}">
      <dsp:nvSpPr>
        <dsp:cNvPr id="0" name=""/>
        <dsp:cNvSpPr/>
      </dsp:nvSpPr>
      <dsp:spPr>
        <a:xfrm rot="10800000">
          <a:off x="2972900" y="2025226"/>
          <a:ext cx="658198" cy="572346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87271AE6-D0B1-AA47-88FE-716E07697481}" type="datetime1">
              <a:rPr lang="ko-KR" altLang="en-US"/>
              <a:pPr>
                <a:defRPr/>
              </a:pPr>
              <a:t>2013-07-10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itchFamily="50" charset="-128"/>
                <a:ea typeface="맑은 고딕" pitchFamily="50" charset="-128"/>
                <a:cs typeface="맑은 고딕" pitchFamily="50" charset="-128"/>
              </a:defRPr>
            </a:lvl1pPr>
          </a:lstStyle>
          <a:p>
            <a:pPr>
              <a:defRPr/>
            </a:pPr>
            <a:fld id="{B3B64855-A6CE-B943-8FEC-1FFE2BF2799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itchFamily="50" charset="-128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88900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>
              <a:solidFill>
                <a:srgbClr val="000000"/>
              </a:solidFill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0" y="6630988"/>
            <a:ext cx="3689350" cy="1698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baseline="0" dirty="0" smtClean="0">
                <a:solidFill>
                  <a:srgbClr val="000000"/>
                </a:solidFill>
                <a:latin typeface="Tw Cen MT" pitchFamily="34" charset="0"/>
                <a:ea typeface="맑은 고딕"/>
                <a:cs typeface="맑은 고딕"/>
              </a:rPr>
              <a:t>공간정보 거점대학 오픈 소스 </a:t>
            </a:r>
            <a:r>
              <a:rPr lang="en-US" altLang="ko-KR" sz="1100" baseline="0" dirty="0" smtClean="0">
                <a:solidFill>
                  <a:srgbClr val="000000"/>
                </a:solidFill>
                <a:latin typeface="Tw Cen MT" pitchFamily="34" charset="0"/>
                <a:ea typeface="맑은 고딕"/>
                <a:cs typeface="맑은 고딕"/>
              </a:rPr>
              <a:t>GIS</a:t>
            </a:r>
            <a:r>
              <a:rPr lang="ko-KR" altLang="en-US" sz="1100" baseline="0" dirty="0" smtClean="0">
                <a:solidFill>
                  <a:srgbClr val="000000"/>
                </a:solidFill>
                <a:latin typeface="Tw Cen MT" pitchFamily="34" charset="0"/>
                <a:ea typeface="맑은 고딕"/>
                <a:cs typeface="맑은 고딕"/>
              </a:rPr>
              <a:t> 과정  </a:t>
            </a:r>
            <a:endParaRPr lang="en-US" sz="1100" dirty="0" smtClean="0">
              <a:solidFill>
                <a:srgbClr val="000000"/>
              </a:solidFill>
              <a:latin typeface="Tw Cen MT" pitchFamily="34" charset="0"/>
              <a:ea typeface="맑은 고딕"/>
              <a:cs typeface="맑은 고딕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6105128" y="6629400"/>
            <a:ext cx="3724672" cy="1692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Tw Cen MT" pitchFamily="34" charset="0"/>
                <a:ea typeface="맑은 고딕"/>
                <a:cs typeface="맑은 고딕"/>
              </a:rPr>
              <a:t>신상희 </a:t>
            </a:r>
            <a:r>
              <a:rPr lang="en-US" sz="1100" dirty="0" smtClean="0">
                <a:solidFill>
                  <a:srgbClr val="000000"/>
                </a:solidFill>
                <a:latin typeface="Tw Cen MT" pitchFamily="34" charset="0"/>
                <a:ea typeface="맑은 고딕"/>
                <a:cs typeface="맑은 고딕"/>
              </a:rPr>
              <a:t>(shshin@gaia3d.com), </a:t>
            </a:r>
            <a:r>
              <a:rPr lang="ko-KR" altLang="en-US" sz="1100" dirty="0" err="1" smtClean="0">
                <a:solidFill>
                  <a:srgbClr val="000000"/>
                </a:solidFill>
                <a:latin typeface="Tw Cen MT" pitchFamily="34" charset="0"/>
                <a:ea typeface="맑은 고딕"/>
                <a:cs typeface="맑은 고딕"/>
              </a:rPr>
              <a:t>이민파</a:t>
            </a:r>
            <a:r>
              <a:rPr lang="en-US" altLang="ko-KR" sz="1100" dirty="0" smtClean="0">
                <a:solidFill>
                  <a:srgbClr val="000000"/>
                </a:solidFill>
                <a:latin typeface="Tw Cen MT" pitchFamily="34" charset="0"/>
                <a:ea typeface="맑은 고딕"/>
                <a:cs typeface="맑은 고딕"/>
              </a:rPr>
              <a:t>(mapplus@gmail.com)</a:t>
            </a:r>
            <a:endParaRPr lang="en-US" sz="1100" dirty="0" smtClean="0">
              <a:solidFill>
                <a:srgbClr val="000000"/>
              </a:solidFill>
              <a:latin typeface="Tw Cen MT" pitchFamily="34" charset="0"/>
              <a:ea typeface="맑은 고딕"/>
              <a:cs typeface="맑은 고딕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089400" y="6621463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2" r:id="rId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1600" kern="1200" dirty="0">
          <a:solidFill>
            <a:srgbClr val="000000"/>
          </a:solidFill>
          <a:latin typeface="Arial" pitchFamily="34" charset="0"/>
          <a:ea typeface="HY헤드라인M" pitchFamily="18" charset="-127"/>
          <a:cs typeface="HY헤드라인M" pitchFamily="18" charset="-128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9pPr>
    </p:titleStyle>
    <p:bodyStyle>
      <a:lvl1pPr marL="1651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Wingdings" charset="2"/>
        <a:buChar char="§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1pPr>
      <a:lvl2pPr marL="3429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2pPr>
      <a:lvl3pPr marL="533400" indent="-1143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•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3pPr>
      <a:lvl4pPr marL="736600" indent="-1524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4pPr>
      <a:lvl5pPr marL="901700" indent="-127000" algn="l" defTabSz="939800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»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onspatial.com/2013/02/qgis-tms-for-korean-users-plugi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maps.cga.harvard.edu/qgi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2.png"/><Relationship Id="rId7" Type="http://schemas.openxmlformats.org/officeDocument/2006/relationships/image" Target="../media/image4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doc.qgis.org/api/index.html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www.qgis.org/pyqgis-cookbook/index.html" TargetMode="External"/><Relationship Id="rId12" Type="http://schemas.openxmlformats.org/officeDocument/2006/relationships/hyperlink" Target="http://docs.python.org/2/tutorial/index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://spatialgalaxy.net/2012/01/29/script-runner-a-plugin-to-run-python-scripts-in-qgis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://www.qgisworkshop.org/html/workshop/index.html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ww.osgeo.kr/84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://spatialgalaxy.net/2012/01/29/script-runner-a-plugin-to-run-python-scripts-in-qgi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.org/download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doc.qgis.org/api/group__MapComposer.html" TargetMode="External"/><Relationship Id="rId3" Type="http://schemas.openxmlformats.org/officeDocument/2006/relationships/hyperlink" Target="http://doc.qgis.org/api/group__core.html" TargetMode="External"/><Relationship Id="rId7" Type="http://schemas.openxmlformats.org/officeDocument/2006/relationships/hyperlink" Target="http://doc.qgis.org/api/classQgsOverlayAnalyzer.html" TargetMode="External"/><Relationship Id="rId2" Type="http://schemas.openxmlformats.org/officeDocument/2006/relationships/hyperlink" Target="http://doc.qgis.org/api/index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oc.qgis.org/api/classQgsGeometryAnalyzer.html" TargetMode="External"/><Relationship Id="rId5" Type="http://schemas.openxmlformats.org/officeDocument/2006/relationships/hyperlink" Target="http://doc.qgis.org/api/group__analysis.html" TargetMode="External"/><Relationship Id="rId4" Type="http://schemas.openxmlformats.org/officeDocument/2006/relationships/hyperlink" Target="http://doc.qgis.org/api/group__gui.html" TargetMode="External"/><Relationship Id="rId9" Type="http://schemas.openxmlformats.org/officeDocument/2006/relationships/hyperlink" Target="http://doc.qgis.org/api/group__networkanalysis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mk:@MSITStore:C:\geoserver_doc\Python27\Doc\python272.chm::/tutorial/classes.html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gis.org/wiki/Python_Plugin_Repositories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urfaces.co.il/?p=872" TargetMode="External"/><Relationship Id="rId3" Type="http://schemas.openxmlformats.org/officeDocument/2006/relationships/hyperlink" Target="http://www.qgis.org/en/documentation/manuals.html" TargetMode="External"/><Relationship Id="rId7" Type="http://schemas.openxmlformats.org/officeDocument/2006/relationships/hyperlink" Target="http://www.plantsciences.ucdavis.edu/plant/qgislabs.htm" TargetMode="External"/><Relationship Id="rId12" Type="http://schemas.openxmlformats.org/officeDocument/2006/relationships/hyperlink" Target="http://groups.google.com/group/osgeo-kr" TargetMode="External"/><Relationship Id="rId2" Type="http://schemas.openxmlformats.org/officeDocument/2006/relationships/hyperlink" Target="http://www.qgis.or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ps.cga.harvard.edu/qgis/" TargetMode="External"/><Relationship Id="rId11" Type="http://schemas.openxmlformats.org/officeDocument/2006/relationships/hyperlink" Target="http://www.osgeo.kr" TargetMode="External"/><Relationship Id="rId5" Type="http://schemas.openxmlformats.org/officeDocument/2006/relationships/hyperlink" Target="http://planet.qgis.org/planet/" TargetMode="External"/><Relationship Id="rId10" Type="http://schemas.openxmlformats.org/officeDocument/2006/relationships/hyperlink" Target="http://spatialgalaxy.net/" TargetMode="External"/><Relationship Id="rId4" Type="http://schemas.openxmlformats.org/officeDocument/2006/relationships/hyperlink" Target="http://qgis.org/pyqgis-cookbook/" TargetMode="External"/><Relationship Id="rId9" Type="http://schemas.openxmlformats.org/officeDocument/2006/relationships/hyperlink" Target="http://woostuff.wordpress.com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maps.cga.harvard.edu/qgi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qgis.org/download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geo.kr/4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3"/>
          <p:cNvSpPr txBox="1">
            <a:spLocks noChangeArrowheads="1"/>
          </p:cNvSpPr>
          <p:nvPr/>
        </p:nvSpPr>
        <p:spPr bwMode="auto">
          <a:xfrm>
            <a:off x="3095612" y="4800600"/>
            <a:ext cx="6581789" cy="1846659"/>
          </a:xfrm>
          <a:prstGeom prst="rect">
            <a:avLst/>
          </a:prstGeom>
          <a:solidFill>
            <a:schemeClr val="bg1">
              <a:alpha val="39999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algn="r" defTabSz="939800" eaLnBrk="0" fontAlgn="b" hangingPunct="0">
              <a:spcBef>
                <a:spcPct val="30000"/>
              </a:spcBef>
            </a:pPr>
            <a:r>
              <a:rPr lang="en-US" sz="1600" b="1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201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3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년 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7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15~19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일  </a:t>
            </a:r>
            <a:endParaRPr lang="en-US" altLang="ko-KR" sz="1600" b="1" dirty="0" smtClean="0">
              <a:solidFill>
                <a:srgbClr val="000000"/>
              </a:solidFill>
              <a:latin typeface="+mn-lt"/>
              <a:ea typeface="맑은 고딕" pitchFamily="50" charset="-128"/>
              <a:cs typeface="맑은 고딕" pitchFamily="50" charset="-128"/>
            </a:endParaRPr>
          </a:p>
          <a:p>
            <a:pPr marL="50800" algn="r" defTabSz="939800" eaLnBrk="0" fontAlgn="b" hangingPunct="0">
              <a:spcBef>
                <a:spcPct val="30000"/>
              </a:spcBef>
            </a:pPr>
            <a:r>
              <a:rPr lang="ko-KR" altLang="en-US" sz="1600" b="1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국토해양부 공간정보 거점대학</a:t>
            </a:r>
            <a:endParaRPr lang="en-US" altLang="ko-KR" sz="1600" b="1" dirty="0" smtClean="0">
              <a:solidFill>
                <a:srgbClr val="000000"/>
              </a:solidFill>
              <a:latin typeface="+mn-lt"/>
              <a:ea typeface="맑은 고딕"/>
              <a:cs typeface="맑은 고딕"/>
            </a:endParaRPr>
          </a:p>
          <a:p>
            <a:pPr marL="50800" algn="r" defTabSz="939800" eaLnBrk="0" fontAlgn="b" hangingPunct="0">
              <a:spcBef>
                <a:spcPct val="30000"/>
              </a:spcBef>
            </a:pPr>
            <a:r>
              <a:rPr lang="ko-KR" altLang="en-US" sz="1600" b="1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오픈 소스 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GIS  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과정</a:t>
            </a:r>
            <a:endParaRPr lang="en-US" sz="1600" b="1" dirty="0" smtClean="0">
              <a:solidFill>
                <a:srgbClr val="000000"/>
              </a:solidFill>
              <a:latin typeface="+mn-lt"/>
              <a:ea typeface="맑은 고딕"/>
              <a:cs typeface="맑은 고딕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endParaRPr lang="en-US" sz="1600" b="1" dirty="0" smtClean="0">
              <a:solidFill>
                <a:srgbClr val="000000"/>
              </a:solidFill>
              <a:latin typeface="+mn-lt"/>
              <a:ea typeface="맑은 고딕"/>
              <a:cs typeface="맑은 고딕"/>
            </a:endParaRPr>
          </a:p>
          <a:p>
            <a:pPr marL="50800" algn="r" defTabSz="939800" eaLnBrk="0" fontAlgn="b" hangingPunct="0">
              <a:spcBef>
                <a:spcPct val="30000"/>
              </a:spcBef>
            </a:pPr>
            <a:r>
              <a:rPr lang="ko-KR" altLang="en-US" sz="1600" b="1" dirty="0" smtClean="0">
                <a:solidFill>
                  <a:srgbClr val="000000"/>
                </a:solidFill>
                <a:ea typeface="맑은 고딕" pitchFamily="50" charset="-128"/>
                <a:cs typeface="맑은 고딕" pitchFamily="50" charset="-128"/>
              </a:rPr>
              <a:t>가이아쓰리디</a:t>
            </a:r>
            <a:r>
              <a:rPr lang="en-US" altLang="ko-KR" sz="1600" b="1" dirty="0" smtClean="0">
                <a:solidFill>
                  <a:srgbClr val="000000"/>
                </a:solidFill>
                <a:ea typeface="맑은 고딕" pitchFamily="50" charset="-128"/>
                <a:cs typeface="맑은 고딕" pitchFamily="50" charset="-128"/>
              </a:rPr>
              <a:t>(</a:t>
            </a:r>
            <a:r>
              <a:rPr lang="ko-KR" altLang="en-US" sz="1600" b="1" dirty="0" smtClean="0">
                <a:solidFill>
                  <a:srgbClr val="000000"/>
                </a:solidFill>
                <a:ea typeface="맑은 고딕" pitchFamily="50" charset="-128"/>
                <a:cs typeface="맑은 고딕" pitchFamily="50" charset="-128"/>
              </a:rPr>
              <a:t>주</a:t>
            </a:r>
            <a:r>
              <a:rPr lang="en-US" altLang="ko-KR" sz="1600" b="1" dirty="0" smtClean="0">
                <a:solidFill>
                  <a:srgbClr val="000000"/>
                </a:solidFill>
                <a:ea typeface="맑은 고딕" pitchFamily="50" charset="-128"/>
                <a:cs typeface="맑은 고딕" pitchFamily="50" charset="-128"/>
              </a:rPr>
              <a:t>) / </a:t>
            </a:r>
            <a:r>
              <a:rPr lang="ko-KR" altLang="en-US" sz="1600" b="1" dirty="0" smtClean="0">
                <a:solidFill>
                  <a:srgbClr val="000000"/>
                </a:solidFill>
                <a:ea typeface="맑은 고딕" pitchFamily="50" charset="-128"/>
                <a:cs typeface="맑은 고딕" pitchFamily="50" charset="-128"/>
              </a:rPr>
              <a:t>㈜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  <a:ea typeface="맑은 고딕" pitchFamily="50" charset="-128"/>
                <a:cs typeface="맑은 고딕" pitchFamily="50" charset="-128"/>
              </a:rPr>
              <a:t>망고시스템 </a:t>
            </a:r>
            <a:endParaRPr lang="en-US" altLang="ko-KR" sz="1600" b="1" dirty="0" smtClean="0">
              <a:solidFill>
                <a:srgbClr val="000000"/>
              </a:solidFill>
              <a:latin typeface="+mn-lt"/>
              <a:ea typeface="맑은 고딕" pitchFamily="50" charset="-128"/>
              <a:cs typeface="맑은 고딕" pitchFamily="50" charset="-128"/>
            </a:endParaRPr>
          </a:p>
          <a:p>
            <a:pPr marL="50800" algn="r" defTabSz="939800" eaLnBrk="0" fontAlgn="b" hangingPunct="0">
              <a:spcBef>
                <a:spcPct val="30000"/>
              </a:spcBef>
            </a:pPr>
            <a:r>
              <a:rPr lang="ko-KR" altLang="en-US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맑은 고딕" pitchFamily="50" charset="-128"/>
              </a:rPr>
              <a:t>신상희</a:t>
            </a:r>
            <a:r>
              <a:rPr lang="en-US" altLang="ko-KR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맑은 고딕" pitchFamily="50" charset="-128"/>
              </a:rPr>
              <a:t>(shshin@gaia3d.com) / </a:t>
            </a:r>
            <a:r>
              <a:rPr lang="ko-KR" altLang="en-US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맑은 고딕" pitchFamily="50" charset="-128"/>
              </a:rPr>
              <a:t>이민파</a:t>
            </a:r>
            <a:r>
              <a:rPr lang="en-US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맑은 고딕" pitchFamily="50" charset="-128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맑은 고딕" pitchFamily="50" charset="-128"/>
              </a:rPr>
              <a:t>mapplus@gmail.com</a:t>
            </a:r>
            <a:r>
              <a:rPr lang="en-US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맑은 고딕" pitchFamily="50" charset="-128"/>
              </a:rPr>
              <a:t>)</a:t>
            </a:r>
            <a:endParaRPr lang="en-US" sz="1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1200" y="2343090"/>
            <a:ext cx="7391400" cy="1631216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</a:pPr>
            <a:r>
              <a:rPr lang="en-US" altLang="ko-KR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/>
                <a:cs typeface="맑은 고딕"/>
              </a:rPr>
              <a:t>Quantum GIS Tutorial</a:t>
            </a:r>
          </a:p>
          <a:p>
            <a:pPr marL="50800" algn="ctr" defTabSz="939800" eaLnBrk="0" fontAlgn="b" hangingPunct="0">
              <a:spcBef>
                <a:spcPct val="30000"/>
              </a:spcBef>
            </a:pPr>
            <a:r>
              <a:rPr lang="en-US" sz="4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/>
                <a:cs typeface="맑은 고딕"/>
              </a:rPr>
              <a:t>(</a:t>
            </a: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/>
                <a:cs typeface="맑은 고딕"/>
              </a:rPr>
              <a:t>QGIS 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/>
                <a:cs typeface="맑은 고딕"/>
              </a:rPr>
              <a:t>기본</a:t>
            </a: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/>
                <a:cs typeface="맑은 고딕"/>
              </a:rPr>
              <a:t>, 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/>
                <a:cs typeface="맑은 고딕"/>
              </a:rPr>
              <a:t>고급 기능 및 </a:t>
            </a:r>
            <a:r>
              <a:rPr lang="en-US" altLang="ko-KR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/>
                <a:cs typeface="맑은 고딕"/>
              </a:rPr>
              <a:t>PyQGIS</a:t>
            </a:r>
            <a:r>
              <a:rPr lang="en-US" altLang="ko-KR" sz="4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/>
                <a:cs typeface="맑은 고딕"/>
              </a:rPr>
              <a:t>)</a:t>
            </a:r>
            <a:endParaRPr lang="en-US" sz="4000" b="1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/>
              <a:cs typeface="맑은 고딕"/>
            </a:endParaRPr>
          </a:p>
        </p:txBody>
      </p:sp>
      <p:pic>
        <p:nvPicPr>
          <p:cNvPr id="6" name="그림 6" descr="OSGeo_logo_750_317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381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qgis_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1536" y="0"/>
            <a:ext cx="884464" cy="990600"/>
          </a:xfrm>
          <a:prstGeom prst="rect">
            <a:avLst/>
          </a:prstGeom>
        </p:spPr>
      </p:pic>
      <p:pic>
        <p:nvPicPr>
          <p:cNvPr id="9" name="Picture 8" descr="geoserver-logo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1800" y="0"/>
            <a:ext cx="2120900" cy="672920"/>
          </a:xfrm>
          <a:prstGeom prst="rect">
            <a:avLst/>
          </a:prstGeom>
        </p:spPr>
      </p:pic>
      <p:pic>
        <p:nvPicPr>
          <p:cNvPr id="10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2400" y="609600"/>
            <a:ext cx="914400" cy="922421"/>
          </a:xfrm>
          <a:prstGeom prst="rect">
            <a:avLst/>
          </a:prstGeom>
        </p:spPr>
      </p:pic>
      <p:pic>
        <p:nvPicPr>
          <p:cNvPr id="11" name="Picture 10" descr="mapfish_whi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00800" y="762000"/>
            <a:ext cx="1272798" cy="678826"/>
          </a:xfrm>
          <a:prstGeom prst="rect">
            <a:avLst/>
          </a:prstGeom>
        </p:spPr>
      </p:pic>
      <p:pic>
        <p:nvPicPr>
          <p:cNvPr id="15" name="Picture 14" descr="openlayers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9756" y="177800"/>
            <a:ext cx="1549400" cy="2943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5444" y="112889"/>
            <a:ext cx="121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8000"/>
                </a:solidFill>
                <a:latin typeface="+mn-lt"/>
                <a:ea typeface="맑은 고딕"/>
                <a:cs typeface="맑은 고딕"/>
              </a:rPr>
              <a:t>한국어 지부</a:t>
            </a:r>
            <a:endParaRPr lang="en-US" sz="1600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</p:txBody>
      </p:sp>
      <p:pic>
        <p:nvPicPr>
          <p:cNvPr id="12" name="Picture 11" descr="qgis_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2286000"/>
            <a:ext cx="1676400" cy="187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4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10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의 사용자 인터페이스 이해하기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둘러보기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480" y="1988840"/>
            <a:ext cx="2160240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① 메뉴 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도구 모음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③ 지도 범례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④ 지도 창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⑤ 지도 </a:t>
            </a:r>
            <a:r>
              <a:rPr lang="ko-KR" altLang="en-US" dirty="0" err="1" smtClean="0">
                <a:solidFill>
                  <a:srgbClr val="000000"/>
                </a:solidFill>
                <a:latin typeface="+mj-ea"/>
                <a:ea typeface="+mj-ea"/>
              </a:rPr>
              <a:t>오버뷰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⑥ 상태 표시줄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9234" y="1340768"/>
            <a:ext cx="7498302" cy="5219701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075345" y="1269430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53251" y="1558821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29385" y="2618507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799763" y="5013176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32720" y="5779330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56925" y="6309990"/>
            <a:ext cx="288032" cy="287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97" y="4140738"/>
            <a:ext cx="7128498" cy="22607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997" y="1487551"/>
            <a:ext cx="7128498" cy="2260734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11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의 도구모음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(Toolbar)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449" y="2875690"/>
            <a:ext cx="6211736" cy="276999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Toolbar</a:t>
            </a:r>
            <a:r>
              <a:rPr lang="ko-KR" altLang="en-US" b="1" dirty="0" smtClean="0">
                <a:solidFill>
                  <a:srgbClr val="FF0000"/>
                </a:solidFill>
              </a:rPr>
              <a:t>의 빈 곳에 마우스 오른쪽 버튼을 눌러 </a:t>
            </a:r>
            <a:r>
              <a:rPr lang="en-US" altLang="ko-KR" b="1" dirty="0" smtClean="0">
                <a:solidFill>
                  <a:srgbClr val="FF0000"/>
                </a:solidFill>
              </a:rPr>
              <a:t>Toolbar </a:t>
            </a:r>
            <a:r>
              <a:rPr lang="ko-KR" altLang="en-US" b="1" dirty="0" smtClean="0">
                <a:solidFill>
                  <a:srgbClr val="FF0000"/>
                </a:solidFill>
              </a:rPr>
              <a:t>관리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8638" y="5438001"/>
            <a:ext cx="6465562" cy="276999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Toolbar</a:t>
            </a:r>
            <a:r>
              <a:rPr lang="ko-KR" altLang="en-US" b="1" dirty="0" smtClean="0">
                <a:solidFill>
                  <a:srgbClr val="FF0000"/>
                </a:solidFill>
              </a:rPr>
              <a:t> 좌측의 경계부를 마우스로 끌어서 원하는 곳으로 이동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둘러보기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23717" y="1773265"/>
            <a:ext cx="360040" cy="4320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오른쪽 화살표 14"/>
          <p:cNvSpPr/>
          <p:nvPr/>
        </p:nvSpPr>
        <p:spPr>
          <a:xfrm rot="10800000">
            <a:off x="3624601" y="1809493"/>
            <a:ext cx="576064" cy="3595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92997" y="4357322"/>
            <a:ext cx="2339723" cy="4320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5136" y="1809493"/>
            <a:ext cx="2066432" cy="406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12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화면 확대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/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축소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,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이동 및 속성 보기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480" y="1524000"/>
            <a:ext cx="940492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실행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Layer] -&gt; [Add Raster Layer…]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혹은     를 클릭 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배포된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‘Sample Data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폴더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 -&gt;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seoul_raster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폴더 밑에 있는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landsat.tif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선택하여 열기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[Layer] -&gt; [Add Vector Layer…]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혹은     를 클릭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⑤ 배포된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‘Sample Data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폴더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 -&gt;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폴더 밑에 있는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admin_emd.shp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선택하여 열기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⑥ 화면조작 도구                                                          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이용하여 이동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확대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축소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전체보기</a:t>
            </a: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등을 수행 </a:t>
            </a:r>
          </a:p>
        </p:txBody>
      </p:sp>
      <p:sp>
        <p:nvSpPr>
          <p:cNvPr id="19" name="이등변 삼각형 106"/>
          <p:cNvSpPr>
            <a:spLocks noChangeArrowheads="1"/>
          </p:cNvSpPr>
          <p:nvPr/>
        </p:nvSpPr>
        <p:spPr bwMode="auto">
          <a:xfrm rot="5400000">
            <a:off x="4289140" y="4978815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둘러보기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8595" y="1844824"/>
            <a:ext cx="314325" cy="285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4888" y="2479090"/>
            <a:ext cx="333375" cy="276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8664" y="3083414"/>
            <a:ext cx="4067175" cy="314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496" y="3655118"/>
            <a:ext cx="3984360" cy="2875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5609" y="3655118"/>
            <a:ext cx="3984360" cy="287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552" y="3778252"/>
            <a:ext cx="4104139" cy="1142544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13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화면 확대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/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축소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,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이동 및 속성 보기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계속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7023" y="2449636"/>
            <a:ext cx="6283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화면이동 </a:t>
            </a:r>
            <a:endParaRPr lang="en-US" sz="1400" b="1" dirty="0" smtClean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67123" y="1712587"/>
            <a:ext cx="6283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화면확대 </a:t>
            </a:r>
            <a:endParaRPr lang="en-US" sz="1400" b="1" dirty="0" smtClean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47769" y="2448731"/>
            <a:ext cx="6283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화면축소  </a:t>
            </a:r>
            <a:endParaRPr lang="en-US" sz="1400" b="1" dirty="0" smtClean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80236" y="1710830"/>
            <a:ext cx="6283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전체보기</a:t>
            </a:r>
            <a:endParaRPr lang="en-US" sz="1400" b="1" dirty="0" smtClean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28464" y="2448731"/>
            <a:ext cx="6283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선택보기 </a:t>
            </a:r>
            <a:endParaRPr lang="en-US" sz="1400" b="1" dirty="0" smtClean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04230" y="1710830"/>
            <a:ext cx="7822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레이어보기 </a:t>
            </a:r>
            <a:endParaRPr lang="en-US" sz="1400" b="1" dirty="0" smtClean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5" name="Bent-Up Arrow 44"/>
          <p:cNvSpPr/>
          <p:nvPr/>
        </p:nvSpPr>
        <p:spPr>
          <a:xfrm rot="5400000">
            <a:off x="2133600" y="4462955"/>
            <a:ext cx="800100" cy="2476500"/>
          </a:xfrm>
          <a:prstGeom prst="bentUpArrow">
            <a:avLst>
              <a:gd name="adj1" fmla="val 25000"/>
              <a:gd name="adj2" fmla="val 24074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39811" y="5013756"/>
            <a:ext cx="6283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속성보기 </a:t>
            </a:r>
            <a:endParaRPr lang="en-US" sz="1400" b="1" dirty="0" smtClean="0">
              <a:solidFill>
                <a:srgbClr val="0000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둘러보기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10" y="1928031"/>
            <a:ext cx="6072095" cy="469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020465" y="4371841"/>
            <a:ext cx="556226" cy="5598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691" y="2861070"/>
            <a:ext cx="40195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742" y="2852936"/>
            <a:ext cx="4992115" cy="3682303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14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선택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(Selection)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480" y="1524000"/>
            <a:ext cx="9404920" cy="145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[Layer] -&gt; [Add Vector Layer…]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혹은       를 클릭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cs typeface="Apple SD 산돌고딕 Neo 일반체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배포된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‘Sample Data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폴더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’ -&gt;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seoul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폴더 밑에 있는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admin_sgg.shp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선택하여 열기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cs typeface="Apple SD 산돌고딕 Neo 일반체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③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지도 범례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(Layers)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에서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admin_sgg.shp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을 선택한 뒤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마우스 오른쪽 버튼을 눌러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‘Open Attribute Table’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을 선택하거나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도구모음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(Toolbar)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에서     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를클릭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cs typeface="Apple SD 산돌고딕 Neo 일반체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cs typeface="Apple SD 산돌고딕 Neo 일반체"/>
            </a:endParaRPr>
          </a:p>
        </p:txBody>
      </p:sp>
      <p:sp>
        <p:nvSpPr>
          <p:cNvPr id="22" name="이등변 삼각형 106"/>
          <p:cNvSpPr>
            <a:spLocks noChangeArrowheads="1"/>
          </p:cNvSpPr>
          <p:nvPr/>
        </p:nvSpPr>
        <p:spPr bwMode="auto">
          <a:xfrm rot="5400000">
            <a:off x="4610100" y="4579787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19808" y="3240953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둘러보기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712" y="1509713"/>
            <a:ext cx="333375" cy="276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4943" y="3027780"/>
            <a:ext cx="4379563" cy="33326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3006" y="2404452"/>
            <a:ext cx="307986" cy="32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020" y="2503988"/>
            <a:ext cx="8241434" cy="1492236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15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선택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(Selection) –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계속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480" y="1524000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Attribute Table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창에서 강동구가 있는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24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번 줄을 클릭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cs typeface="Apple SD 산돌고딕 Neo 일반체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이후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Attribute Table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좌하단의        클릭하여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지도 화면이 강동구를 중심으로 확대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Apple SD 산돌고딕 Neo 일반체"/>
              </a:rPr>
              <a:t> 이동됨을 확인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cs typeface="Apple SD 산돌고딕 Neo 일반체"/>
            </a:endParaRPr>
          </a:p>
        </p:txBody>
      </p:sp>
      <p:pic>
        <p:nvPicPr>
          <p:cNvPr id="15" name="Picture 14" descr="스크린샷 2012-08-14 오후 8.10.4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40832" y="1794933"/>
            <a:ext cx="342900" cy="3302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3134400" y="2626345"/>
            <a:ext cx="649332" cy="630584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ent-Up Arrow 24"/>
          <p:cNvSpPr/>
          <p:nvPr/>
        </p:nvSpPr>
        <p:spPr>
          <a:xfrm rot="5400000">
            <a:off x="3191156" y="3584272"/>
            <a:ext cx="2112640" cy="1702668"/>
          </a:xfrm>
          <a:prstGeom prst="bentUpArrow">
            <a:avLst>
              <a:gd name="adj1" fmla="val 16738"/>
              <a:gd name="adj2" fmla="val 24074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520390" y="2218897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선택취소 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2349" y="2218897"/>
            <a:ext cx="1550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선택정보를 맨위로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504728" y="2434341"/>
            <a:ext cx="0" cy="41861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둘러보기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cxnSp>
        <p:nvCxnSpPr>
          <p:cNvPr id="23" name="Straight Arrow Connector 29"/>
          <p:cNvCxnSpPr/>
          <p:nvPr/>
        </p:nvCxnSpPr>
        <p:spPr>
          <a:xfrm>
            <a:off x="2144688" y="2444389"/>
            <a:ext cx="0" cy="41861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314" y="4035138"/>
            <a:ext cx="3945763" cy="25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1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" y="2209800"/>
            <a:ext cx="6393897" cy="4191000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16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선택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(Selection) –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계속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480" y="1524000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Apple SD 산돌고딕 Neo 일반체"/>
                <a:cs typeface="Apple SD 산돌고딕 Neo 일반체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Apple SD 산돌고딕 Neo 일반체"/>
                <a:cs typeface="Apple SD 산돌고딕 Neo 일반체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Apple SD 산돌고딕 Neo 일반체"/>
                <a:cs typeface="Apple SD 산돌고딕 Neo 일반체"/>
              </a:rPr>
              <a:t>지도범례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Apple SD 산돌고딕 Neo 일반체"/>
                <a:cs typeface="Apple SD 산돌고딕 Neo 일반체"/>
              </a:rPr>
              <a:t>(Layers)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Apple SD 산돌고딕 Neo 일반체"/>
                <a:cs typeface="Apple SD 산돌고딕 Neo 일반체"/>
              </a:rPr>
              <a:t>에서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lt"/>
                <a:ea typeface="Apple SD 산돌고딕 Neo 일반체"/>
                <a:cs typeface="Apple SD 산돌고딕 Neo 일반체"/>
              </a:rPr>
              <a:t>admin_emd.shp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Apple SD 산돌고딕 Neo 일반체"/>
                <a:cs typeface="Apple SD 산돌고딕 Neo 일반체"/>
              </a:rPr>
              <a:t>을 선택한 뒤 마우스 왼쪽 버튼을 누른 채 맨위로 드래깅 </a:t>
            </a:r>
            <a:endParaRPr lang="en-US" altLang="ko-KR" sz="1600" dirty="0" smtClean="0">
              <a:solidFill>
                <a:srgbClr val="000000"/>
              </a:solidFill>
              <a:latin typeface="+mn-lt"/>
              <a:ea typeface="Apple SD 산돌고딕 Neo 일반체"/>
              <a:cs typeface="Apple SD 산돌고딕 Neo 일반체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lt"/>
                <a:ea typeface="Apple SD 산돌고딕 Neo 일반체"/>
                <a:cs typeface="Apple SD 산돌고딕 Neo 일반체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Apple SD 산돌고딕 Neo 일반체"/>
                <a:cs typeface="Apple SD 산돌고딕 Neo 일반체"/>
              </a:rPr>
              <a:t> 지도 표시 순서가 변화함을 파악 </a:t>
            </a:r>
            <a:endParaRPr lang="en-US" altLang="ko-KR" sz="1600" dirty="0" smtClean="0">
              <a:solidFill>
                <a:srgbClr val="000000"/>
              </a:solidFill>
              <a:latin typeface="+mn-lt"/>
              <a:ea typeface="Apple SD 산돌고딕 Neo 일반체"/>
              <a:cs typeface="Apple SD 산돌고딕 Neo 일반체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920552" y="2934015"/>
            <a:ext cx="288032" cy="255944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1835296" y="4267200"/>
            <a:ext cx="3048000" cy="1447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둘러보기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5008" y="3429000"/>
            <a:ext cx="476635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5048" y="3393537"/>
            <a:ext cx="4098743" cy="31189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344682"/>
            <a:ext cx="2819400" cy="2160518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17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선택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(Selection) –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계속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5200" y="1829104"/>
            <a:ext cx="5029200" cy="91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8288" indent="-268288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rgbClr val="000000"/>
                </a:solidFill>
                <a:latin typeface="+mn-lt"/>
                <a:ea typeface="나눔고딕"/>
                <a:cs typeface="나눔고딕"/>
              </a:rPr>
              <a:t>① </a:t>
            </a:r>
            <a:r>
              <a:rPr lang="en-US" altLang="ko-KR" dirty="0" smtClean="0">
                <a:solidFill>
                  <a:srgbClr val="000000"/>
                </a:solidFill>
                <a:latin typeface="+mn-lt"/>
                <a:ea typeface="나눔고딕"/>
                <a:cs typeface="나눔고딕"/>
              </a:rPr>
              <a:t>Select </a:t>
            </a:r>
            <a:r>
              <a:rPr lang="ko-KR" altLang="en-US" dirty="0" smtClean="0">
                <a:solidFill>
                  <a:srgbClr val="000000"/>
                </a:solidFill>
                <a:latin typeface="+mn-lt"/>
                <a:ea typeface="나눔고딕"/>
                <a:cs typeface="나눔고딕"/>
              </a:rPr>
              <a:t>도구를 이용하여 자신이 원하는 지역을 지도 위에서 선택 </a:t>
            </a:r>
            <a:endParaRPr lang="en-US" altLang="ko-KR" dirty="0" smtClean="0">
              <a:solidFill>
                <a:srgbClr val="000000"/>
              </a:solidFill>
              <a:latin typeface="+mn-lt"/>
              <a:ea typeface="나눔고딕"/>
              <a:cs typeface="나눔고딕"/>
            </a:endParaRPr>
          </a:p>
          <a:p>
            <a:pPr marL="268288" indent="-268288" defTabSz="939800" eaLnBrk="0" fontAlgn="b" hangingPunct="0">
              <a:spcBef>
                <a:spcPct val="30000"/>
              </a:spcBef>
            </a:pPr>
            <a:r>
              <a:rPr lang="ko-KR" altLang="ko-KR" dirty="0" smtClean="0">
                <a:solidFill>
                  <a:srgbClr val="000000"/>
                </a:solidFill>
                <a:latin typeface="+mn-lt"/>
                <a:ea typeface="나눔고딕"/>
                <a:cs typeface="나눔고딕"/>
              </a:rPr>
              <a:t>②</a:t>
            </a:r>
            <a:r>
              <a:rPr lang="ko-KR" altLang="en-US" dirty="0" smtClean="0">
                <a:solidFill>
                  <a:srgbClr val="000000"/>
                </a:solidFill>
                <a:latin typeface="+mn-lt"/>
                <a:ea typeface="나눔고딕"/>
                <a:cs typeface="나눔고딕"/>
              </a:rPr>
              <a:t> 선택된 지역의 속성 정보를 파악 </a:t>
            </a:r>
          </a:p>
        </p:txBody>
      </p:sp>
      <p:sp>
        <p:nvSpPr>
          <p:cNvPr id="17" name="이등변 삼각형 106"/>
          <p:cNvSpPr>
            <a:spLocks noChangeArrowheads="1"/>
          </p:cNvSpPr>
          <p:nvPr/>
        </p:nvSpPr>
        <p:spPr bwMode="auto">
          <a:xfrm rot="5400000">
            <a:off x="4229100" y="4838700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2480" y="2204864"/>
            <a:ext cx="3024336" cy="34319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둘러보기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3" name="Rounded Rectangle 18"/>
          <p:cNvSpPr/>
          <p:nvPr/>
        </p:nvSpPr>
        <p:spPr>
          <a:xfrm>
            <a:off x="284584" y="1278375"/>
            <a:ext cx="851992" cy="638457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9" y="3543353"/>
            <a:ext cx="3794863" cy="28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18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검색 및 질의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둘러보기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480" y="1524000"/>
            <a:ext cx="9404920" cy="1452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Active Layer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admin_emd.shp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선택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‘Attribute Table’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열기  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‘Attribute Table’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좌하단의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               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클릭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 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클릭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 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선택하여 텍스트 박스에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문래동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혹은 자신이 찾고 싶은 동이름 입력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하고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	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   버튼 클릭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검색 결과 확인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이등변 삼각형 106"/>
          <p:cNvSpPr>
            <a:spLocks noChangeArrowheads="1"/>
          </p:cNvSpPr>
          <p:nvPr/>
        </p:nvSpPr>
        <p:spPr bwMode="auto">
          <a:xfrm flipV="1">
            <a:off x="4346712" y="3581400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8702" y="2129560"/>
            <a:ext cx="1294218" cy="2922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426" y="2156349"/>
            <a:ext cx="1121726" cy="238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2008" y="2156349"/>
            <a:ext cx="835328" cy="2386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6236" y="3092672"/>
            <a:ext cx="8432551" cy="390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01072" y="2387421"/>
            <a:ext cx="545662" cy="301856"/>
          </a:xfrm>
          <a:prstGeom prst="rect">
            <a:avLst/>
          </a:prstGeom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02" y="3901074"/>
            <a:ext cx="7335618" cy="2664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4173" y="1288536"/>
            <a:ext cx="5505024" cy="5092792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19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Expression based filter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를 이용한 검색 및 질의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II-2.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둘러보기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2101501"/>
            <a:ext cx="3613720" cy="325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‘Attribute Table’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도구에서      클릭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또는                   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</a:t>
            </a: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  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선택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또는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Citl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+ F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누름</a:t>
            </a:r>
            <a:endParaRPr lang="ko-KR" altLang="en-US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Expression based filter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‘Function List’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Fields and Values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‘POP2008’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더블 클릭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Expression based filter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창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‘Expression’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탭에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POP2008 &gt;= 50000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이 되도록 기호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&gt;=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와 숫자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50000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을 직접 입력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버튼 클릭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결과 확인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76936" y="1612960"/>
            <a:ext cx="711365" cy="14857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72550" y="2799671"/>
            <a:ext cx="831501" cy="16829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76936" y="4712410"/>
            <a:ext cx="711365" cy="15675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93360" y="6001192"/>
            <a:ext cx="776237" cy="21602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6736" y="2060848"/>
            <a:ext cx="314325" cy="2952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2478" y="2321095"/>
            <a:ext cx="1294218" cy="2922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79382" y="2364043"/>
            <a:ext cx="1787818" cy="204322"/>
          </a:xfrm>
          <a:prstGeom prst="rect">
            <a:avLst/>
          </a:prstGeom>
        </p:spPr>
      </p:pic>
      <p:sp>
        <p:nvSpPr>
          <p:cNvPr id="16" name="Rectangle 10"/>
          <p:cNvSpPr/>
          <p:nvPr/>
        </p:nvSpPr>
        <p:spPr>
          <a:xfrm>
            <a:off x="4708918" y="3682691"/>
            <a:ext cx="831501" cy="16829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950" y="2286000"/>
            <a:ext cx="880745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I. Quantum GIS(QGIS)</a:t>
            </a:r>
            <a:r>
              <a:rPr lang="ko-KR" alt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 </a:t>
            </a:r>
            <a:r>
              <a:rPr lang="en-US" altLang="ko-KR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/>
            </a:r>
            <a:br>
              <a:rPr lang="en-US" altLang="ko-KR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</a:br>
            <a:r>
              <a:rPr lang="ko-KR" alt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개요 </a:t>
            </a:r>
            <a:endParaRPr lang="en-US" sz="66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pic>
        <p:nvPicPr>
          <p:cNvPr id="4" name="Picture 3" descr="qgis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1536" y="0"/>
            <a:ext cx="884464" cy="990600"/>
          </a:xfrm>
          <a:prstGeom prst="rect">
            <a:avLst/>
          </a:prstGeom>
        </p:spPr>
      </p:pic>
      <p:pic>
        <p:nvPicPr>
          <p:cNvPr id="5" name="Picture 4" descr="geoserver-logo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1800" y="0"/>
            <a:ext cx="2120900" cy="672920"/>
          </a:xfrm>
          <a:prstGeom prst="rect">
            <a:avLst/>
          </a:prstGeom>
        </p:spPr>
      </p:pic>
      <p:pic>
        <p:nvPicPr>
          <p:cNvPr id="6" name="Picture 5" descr="스크린샷 2010-11-23 오후 2.14.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2400" y="609600"/>
            <a:ext cx="914400" cy="922421"/>
          </a:xfrm>
          <a:prstGeom prst="rect">
            <a:avLst/>
          </a:prstGeom>
        </p:spPr>
      </p:pic>
      <p:pic>
        <p:nvPicPr>
          <p:cNvPr id="7" name="Picture 6" descr="mapfish_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0800" y="762000"/>
            <a:ext cx="1272798" cy="678826"/>
          </a:xfrm>
          <a:prstGeom prst="rect">
            <a:avLst/>
          </a:prstGeom>
        </p:spPr>
      </p:pic>
      <p:pic>
        <p:nvPicPr>
          <p:cNvPr id="8" name="Picture 7" descr="openlayers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9756" y="177800"/>
            <a:ext cx="1549400" cy="294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20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Google Map, Yahoo Map, </a:t>
            </a:r>
            <a:r>
              <a:rPr lang="en-US" altLang="ko-KR" sz="1500" b="1" dirty="0" err="1" smtClean="0">
                <a:solidFill>
                  <a:srgbClr val="404040"/>
                </a:solidFill>
                <a:cs typeface="맑은 고딕" pitchFamily="50" charset="-128"/>
              </a:rPr>
              <a:t>OpenStreetMap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en-US" altLang="ko-KR" sz="1500" b="1" dirty="0" err="1" smtClean="0">
                <a:solidFill>
                  <a:srgbClr val="404040"/>
                </a:solidFill>
                <a:cs typeface="맑은 고딕" pitchFamily="50" charset="-128"/>
              </a:rPr>
              <a:t>BingMap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등을 베이스맵으로 쓰기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외부 자료 이용하기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81000" y="6197445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CRS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를 미리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Google Mercator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로 맞추면 벡터가 실시간 투영 변환됨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480" y="1447800"/>
            <a:ext cx="932872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[File] -&gt; [New Project]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실행하여 새로운 프로젝트 시작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[Plugins] -&gt;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[Manage and Install]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-&gt;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Get more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탭에서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openlayers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로 해당 플러그인 검색 및 설치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[Settings] -&gt; [Project Properties]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실행하여 프로젝트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CRS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Google Mercator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로 설정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[Plugins] -&gt; [OpenLayers Plugin]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에서 원하는 배경 영상 선택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⑤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샘플 데이터  중 원하는 자료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예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admin_sgg.shp</a:t>
            </a: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등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을 불러 오기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endParaRPr lang="en-US" altLang="ko-KR" sz="1600" dirty="0" smtClean="0">
              <a:solidFill>
                <a:srgbClr val="000000"/>
              </a:solidFill>
              <a:latin typeface="+mn-lt"/>
              <a:ea typeface="Apple SD 산돌고딕 Neo 일반체"/>
              <a:cs typeface="Apple SD 산돌고딕 Neo 일반체"/>
            </a:endParaRPr>
          </a:p>
        </p:txBody>
      </p:sp>
      <p:pic>
        <p:nvPicPr>
          <p:cNvPr id="17" name="Picture 16" descr="스크린샷 2012-01-18 오후 10.54.3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3933" y="3186289"/>
            <a:ext cx="4231282" cy="2680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3200400"/>
            <a:ext cx="3068141" cy="268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Oval 18"/>
          <p:cNvSpPr/>
          <p:nvPr/>
        </p:nvSpPr>
        <p:spPr>
          <a:xfrm>
            <a:off x="1143000" y="4038600"/>
            <a:ext cx="28194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7778" y="3254022"/>
            <a:ext cx="1374422" cy="533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21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외부 자료 이용하기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23" y="852429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다음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 (EPSG:5181), </a:t>
            </a:r>
            <a:r>
              <a:rPr lang="ko-KR" altLang="en-US" sz="1500" b="1" dirty="0" err="1" smtClean="0">
                <a:solidFill>
                  <a:srgbClr val="404040"/>
                </a:solidFill>
                <a:cs typeface="맑은 고딕" pitchFamily="50" charset="-128"/>
              </a:rPr>
              <a:t>네이버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(EPSG:5179), </a:t>
            </a:r>
            <a:r>
              <a:rPr lang="en-US" altLang="ko-KR" sz="1500" b="1" dirty="0" err="1" smtClean="0">
                <a:solidFill>
                  <a:srgbClr val="404040"/>
                </a:solidFill>
                <a:cs typeface="맑은 고딕" pitchFamily="50" charset="-128"/>
              </a:rPr>
              <a:t>Olleh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(EPSG:5179), VWorld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(EPSG:900913)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지도 이용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390923" y="6135474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CRS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는 네이버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다음 지도 </a:t>
            </a:r>
            <a:r>
              <a:rPr lang="ko-KR" alt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선택시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자동 설정됨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282403" y="1385829"/>
            <a:ext cx="9328720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[File] -&gt; [New Project]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실행하여 새로운 프로젝트 시작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[Plugins] -&gt; [Fetch Python Plugins]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‘Plugins’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탭에서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korea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로 해당 플러그인 검색 및 설치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Plugins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] -&gt; [TMS for Korea]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에서 원하는 배경 영상 선택</a:t>
            </a: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샘플 데이터  중 원하는 자료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예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admin_sgg.shp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등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을 불러 오기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-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http://www.onspatial.com/2013/02/qgis-tms-for-korean-users-plugin.html</a:t>
            </a:r>
            <a:endParaRPr lang="ko-KR" altLang="en-US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5" name="Picture 2" descr="http://2.bp.blogspot.com/-4SKYbX6htEg/UQ_m4Q7f8FI/AAAAAAAAAuE/h1FhHcVfqQI/s400/qgis_tmsforkorea_daum_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015" y="3150552"/>
            <a:ext cx="4646372" cy="2857520"/>
          </a:xfrm>
          <a:prstGeom prst="rect">
            <a:avLst/>
          </a:prstGeom>
          <a:noFill/>
        </p:spPr>
      </p:pic>
      <p:pic>
        <p:nvPicPr>
          <p:cNvPr id="22" name="Picture 4" descr="http://2.bp.blogspot.com/-VU0_YYRAi_s/UQ_nVO7EpTI/AAAAAAAAAuk/sNoAeLFUW7I/s400/qgis_tmsforkorea_naver_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20902" y="3152715"/>
            <a:ext cx="4414053" cy="2857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22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TXT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나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CSV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파일을 불러와 지도 만들기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외부 자료 이용하기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480" y="1447800"/>
            <a:ext cx="9328720" cy="1452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[File] -&gt; [New Project]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실행하여 새로운 프로젝트 시작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[Layer] -&gt; [Add Delimited Text Layer]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실행</a:t>
            </a:r>
            <a:endParaRPr lang="en-US" altLang="ko-KR" sz="1600" dirty="0">
              <a:solidFill>
                <a:srgbClr val="000000"/>
              </a:solidFill>
              <a:latin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‘Seoul’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폴더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밑의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‘admin_cnt.csv’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파일 선택하고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, ‘File format’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로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‘CSV(comma separated values)’ 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선택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</a:rPr>
              <a:t>좌표계를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EPSG:5174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선택하고 실행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이등변 삼각형 106"/>
          <p:cNvSpPr>
            <a:spLocks noChangeArrowheads="1"/>
          </p:cNvSpPr>
          <p:nvPr/>
        </p:nvSpPr>
        <p:spPr bwMode="auto">
          <a:xfrm rot="5400000">
            <a:off x="3703637" y="4712345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619" y="3292211"/>
            <a:ext cx="4048293" cy="30688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7962" y="3127314"/>
            <a:ext cx="5194476" cy="34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3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7524" y="3654762"/>
            <a:ext cx="4435095" cy="29070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157" y="3654762"/>
            <a:ext cx="3022675" cy="2904209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23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 smtClean="0">
                <a:solidFill>
                  <a:srgbClr val="404040"/>
                </a:solidFill>
                <a:cs typeface="맑은 고딕" pitchFamily="50" charset="-128"/>
              </a:rPr>
              <a:t>래스터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지도 위치 등록하기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II-3.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외부 자료 이용하기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480" y="1447800"/>
            <a:ext cx="9328720" cy="20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[Plugins] -&gt; [Manage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</a:rPr>
              <a:t>and Install Plugins</a:t>
            </a:r>
            <a:r>
              <a:rPr lang="en-US" altLang="ko-KR" sz="1600" dirty="0">
                <a:solidFill>
                  <a:srgbClr val="000000"/>
                </a:solidFill>
                <a:latin typeface="+mj-ea"/>
              </a:rPr>
              <a:t>]</a:t>
            </a: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</a:rPr>
              <a:t>Georeferencer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</a:rPr>
              <a:t> GDAL’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[Raster] -&gt; [Georeferencer]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‘Georeferencer’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실행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[Georeferencer]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[File] -&gt; [Open Raster]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이용하여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Seoul_Raster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폴더 밑의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Seoul_map.jpg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열기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[Edit] -&gt; [Add Point]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를 통해 영상과 벡터 지도의 위치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지정하며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이 때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‘From Map Canvas’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이용하여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GCP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지정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⑤ [Settings] -&gt; [Transformation Settings]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를 통해 변환 방식과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Output Raster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지정 후 변환 </a:t>
            </a:r>
            <a:endParaRPr lang="en-US" altLang="ko-KR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6736" y="4653136"/>
            <a:ext cx="3168352" cy="12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24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한국 좌표계 정보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II-4.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좌표계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312" y="1556792"/>
            <a:ext cx="9220200" cy="479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EPSG:5173, Korean 1985 / Modified West Belt</a:t>
            </a: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		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proj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tmerc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+lat_0=38 +lon_0=125.00289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k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=1 +x_0=200000 +y_0=500000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ellps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bessel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+units=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no_defs</a:t>
            </a:r>
            <a:endParaRPr lang="en-US" sz="1100" b="1" i="1" dirty="0" smtClean="0">
              <a:solidFill>
                <a:srgbClr val="000000"/>
              </a:solidFill>
              <a:latin typeface="+mn-lt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EPSG:5174, Korean 1985 / Modified Central Belt</a:t>
            </a: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		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proj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tmerc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+lat_0=38 +lon_0=127.00289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k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=1 +x_0=200000 +y_0=500000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ellps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bessel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+units=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no_defs</a:t>
            </a:r>
            <a:endParaRPr lang="en-US" sz="1100" b="1" i="1" dirty="0" smtClean="0">
              <a:solidFill>
                <a:srgbClr val="000000"/>
              </a:solidFill>
              <a:latin typeface="+mn-lt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EPSG:5175, Korean 1985 / Modified Central Belt </a:t>
            </a:r>
            <a:r>
              <a:rPr lang="en-US" sz="1100" dirty="0" err="1" smtClean="0">
                <a:solidFill>
                  <a:srgbClr val="000000"/>
                </a:solidFill>
                <a:latin typeface="+mn-lt"/>
              </a:rPr>
              <a:t>Jeju</a:t>
            </a:r>
            <a:endParaRPr lang="en-US" sz="1100" dirty="0" smtClean="0">
              <a:solidFill>
                <a:srgbClr val="000000"/>
              </a:solidFill>
              <a:latin typeface="+mn-lt"/>
            </a:endParaRP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		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proj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tmerc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+lat_0=38 +lon_0=127.00289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k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=1 +x_0=200000 +y_0=550000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ellps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bessel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+units=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no_defs</a:t>
            </a:r>
            <a:endParaRPr lang="en-US" sz="1100" b="1" i="1" dirty="0" smtClean="0">
              <a:solidFill>
                <a:srgbClr val="000000"/>
              </a:solidFill>
              <a:latin typeface="+mn-lt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EPSG:5176, Korean 1985 / Modified East Belt</a:t>
            </a: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		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proj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tmerc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+lat_0=38 +lon_0=129.00289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k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=1 +x_0=200000 +y_0=500000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ellps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bessel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+units=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no_defs</a:t>
            </a:r>
            <a:endParaRPr lang="en-US" sz="1100" b="1" i="1" dirty="0" smtClean="0">
              <a:solidFill>
                <a:srgbClr val="000000"/>
              </a:solidFill>
              <a:latin typeface="+mn-lt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EPSG:5177, Korean 1985 / Modified East Sea Belt</a:t>
            </a: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		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proj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tmerc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+lat_0=38 +lon_0=131.00289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k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=1 +x_0=200000 +y_0=500000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ellps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bessel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+units=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no_defs</a:t>
            </a:r>
            <a:endParaRPr lang="en-US" sz="1100" b="1" i="1" dirty="0" smtClean="0">
              <a:solidFill>
                <a:srgbClr val="000000"/>
              </a:solidFill>
              <a:latin typeface="+mn-lt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EPSG:5178, Korean 1985 / Unified CS</a:t>
            </a: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		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proj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tmerc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+lat_0=38 +lon_0=127.5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k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=0.9996 +x_0=1000000 +y_0=2000000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ellps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bessel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+units=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no_defs</a:t>
            </a:r>
            <a:endParaRPr lang="en-US" sz="1100" b="1" i="1" dirty="0" smtClean="0">
              <a:solidFill>
                <a:srgbClr val="000000"/>
              </a:solidFill>
              <a:latin typeface="+mn-lt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EPSG:5179, Korea 2000 / Unified CS</a:t>
            </a: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		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proj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tmerc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+lat_0=38 +lon_0=127.5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k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=0.9996 +x_0=1000000 +y_0=2000000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ellps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=GRS80 +units=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no_defs</a:t>
            </a:r>
            <a:endParaRPr lang="en-US" sz="1100" b="1" i="1" dirty="0" smtClean="0">
              <a:solidFill>
                <a:srgbClr val="000000"/>
              </a:solidFill>
              <a:latin typeface="+mn-lt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EPSG:5185, Korea 2000 / West Belt 2010</a:t>
            </a: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		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proj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tmerc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+lat_0=38 +lon_0=125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k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=1 +x_0=200000 +y_0=600000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ellps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=GRS80 +units=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no_defs</a:t>
            </a:r>
            <a:endParaRPr lang="en-US" sz="1100" b="1" i="1" dirty="0" smtClean="0">
              <a:solidFill>
                <a:srgbClr val="000000"/>
              </a:solidFill>
              <a:latin typeface="+mn-lt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EPSG:5186, Korea 2000 / Central Belt 2010</a:t>
            </a: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		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proj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tmerc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+lat_0=38 +lon_0=127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k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=1 +x_0=200000 +y_0=600000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ellps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=GRS80 +units=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no_defs</a:t>
            </a:r>
            <a:endParaRPr lang="en-US" sz="1100" b="1" i="1" dirty="0" smtClean="0">
              <a:solidFill>
                <a:srgbClr val="000000"/>
              </a:solidFill>
              <a:latin typeface="+mn-lt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EPSG:5187, Korea 2000 / East Belt 2010</a:t>
            </a: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		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proj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tmerc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+lat_0=38 +lon_0=129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k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=1 +x_0=200000 +y_0=600000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ellps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=GRS80 +units=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no_defs</a:t>
            </a:r>
            <a:endParaRPr lang="en-US" sz="1100" b="1" i="1" dirty="0" smtClean="0">
              <a:solidFill>
                <a:srgbClr val="000000"/>
              </a:solidFill>
              <a:latin typeface="+mn-lt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EPSG:5188, Korea Korea 2000 / East Sea Belt 2010</a:t>
            </a: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100" dirty="0" smtClean="0">
                <a:solidFill>
                  <a:srgbClr val="000000"/>
                </a:solidFill>
                <a:latin typeface="+mn-lt"/>
              </a:rPr>
              <a:t>		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proj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tmerc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+lat_0=38 +lon_0=131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k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=1 +x_0=200000 +y_0=600000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ellps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=GRS80 +units=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m</a:t>
            </a:r>
            <a:r>
              <a:rPr lang="en-US" sz="1100" b="1" i="1" dirty="0" smtClean="0">
                <a:solidFill>
                  <a:srgbClr val="000000"/>
                </a:solidFill>
                <a:latin typeface="+mn-lt"/>
              </a:rPr>
              <a:t> +</a:t>
            </a:r>
            <a:r>
              <a:rPr lang="en-US" sz="1100" b="1" i="1" dirty="0" err="1" smtClean="0">
                <a:solidFill>
                  <a:srgbClr val="000000"/>
                </a:solidFill>
                <a:latin typeface="+mn-lt"/>
              </a:rPr>
              <a:t>no_defs</a:t>
            </a:r>
            <a:endParaRPr lang="en-US" sz="1100" b="1" i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67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472" y="1401762"/>
            <a:ext cx="5400600" cy="5112311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25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좌표계</a:t>
            </a:r>
            <a:r>
              <a:rPr lang="ko-KR" altLang="en-US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b="1" dirty="0" err="1" smtClean="0">
                <a:solidFill>
                  <a:srgbClr val="404040"/>
                </a:solidFill>
                <a:cs typeface="맑은 고딕" pitchFamily="50" charset="-128"/>
              </a:rPr>
              <a:t>설정창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II-4.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좌표계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8494" y="1700808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1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5684" y="1988840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ko-KR" altLang="ko-KR" sz="1400" b="1" dirty="0" smtClean="0">
                <a:solidFill>
                  <a:srgbClr val="00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3050" y="2576283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ko-KR" altLang="ko-KR" sz="1400" b="1" dirty="0" smtClean="0">
                <a:solidFill>
                  <a:srgbClr val="000000"/>
                </a:solidFill>
              </a:rPr>
              <a:t>3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3050" y="4293676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4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3050" y="5733256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5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6576" y="2791727"/>
            <a:ext cx="3528392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① 실시간 좌표계 변환 설정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찾고자 하는 좌표계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③ 최근 사용 좌표계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④ 검색어로 찾은 좌표계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결과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⑤ 해당 </a:t>
            </a:r>
            <a:r>
              <a:rPr lang="ko-KR" altLang="en-US" dirty="0" err="1" smtClean="0">
                <a:solidFill>
                  <a:srgbClr val="000000"/>
                </a:solidFill>
                <a:latin typeface="+mj-ea"/>
                <a:ea typeface="+mj-ea"/>
              </a:rPr>
              <a:t>좌표계의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+mj-ea"/>
                <a:ea typeface="+mj-ea"/>
              </a:rPr>
              <a:t>proj4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</a:rPr>
              <a:t>인자</a:t>
            </a:r>
            <a:endParaRPr lang="en-US" altLang="ko-KR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8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504" y="2382357"/>
            <a:ext cx="3816920" cy="4161119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26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레이어 좌표계</a:t>
            </a:r>
            <a:r>
              <a:rPr lang="en-US" altLang="ko-KR" sz="1500" b="1" dirty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설정법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II-4.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좌표계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480" y="1447800"/>
            <a:ext cx="93287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지도 범례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(Layers)]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해당 레이어 선택 후 마우스 오른쪽 버튼 클릭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-&gt; [Set Layers SRS]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또는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[Layer] -&gt; [Set CRS of Layer(s)]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이후 좌표계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설정 창에서 원하는 좌표계 선택 후 설정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415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461" y="3634372"/>
            <a:ext cx="9060739" cy="670173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27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프로젝트 좌표계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설정법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II-4.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좌표계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480" y="1447800"/>
            <a:ext cx="9328720" cy="1452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QGIS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는 기본적으로 프로젝트 좌표계가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‘EPSG:4326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- WGS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84’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으로 설정되어 있음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프로젝트 좌표계를 변경하기 위해서는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[Project] -&gt; [Project Properties]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변경할 수 있음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또는 특정 레이어를 선택한 후 마우스 오른쪽 버튼을 눌러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[Set Project CRS from Layer]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[Layer] -&gt; [Set Project CRS from Layer]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통해 변경할 수 있음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프로젝트 좌표계는 지도 화면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우하단에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항상 표시되고 있음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6177136" y="3532129"/>
            <a:ext cx="2088232" cy="860739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6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13437" y="2757246"/>
            <a:ext cx="3574726" cy="3356550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28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경위도와 투영좌표 동시에 읽기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II-4.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좌표계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480" y="1447800"/>
            <a:ext cx="93287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[Plugins] -&gt; [Manage and Install Plugins]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[Coordinate Capture]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[View] -&gt; [Panels] -&gt; [Coordinate Capture]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켜기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③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[Coordinate Capture]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창에서 </a:t>
            </a: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Start capture’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누르고 지도 화면 클릭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45088" y="3580214"/>
            <a:ext cx="1944216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경위도 좌표</a:t>
            </a:r>
            <a:endParaRPr lang="en-US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5088" y="4169204"/>
            <a:ext cx="208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투영 좌표 </a:t>
            </a:r>
            <a:endParaRPr lang="en-US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Oval 20"/>
          <p:cNvSpPr/>
          <p:nvPr/>
        </p:nvSpPr>
        <p:spPr>
          <a:xfrm>
            <a:off x="4664968" y="4637120"/>
            <a:ext cx="838200" cy="533400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0552" y="4688376"/>
            <a:ext cx="28260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켜져 있으면 마우스 움직임에 따라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실시간으로 좌표 표시 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15" name="Straight Arrow Connector 23"/>
          <p:cNvCxnSpPr>
            <a:stCxn id="12" idx="2"/>
            <a:endCxn id="14" idx="3"/>
          </p:cNvCxnSpPr>
          <p:nvPr/>
        </p:nvCxnSpPr>
        <p:spPr>
          <a:xfrm flipH="1">
            <a:off x="3746647" y="4903820"/>
            <a:ext cx="9183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7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0716" y="3024188"/>
            <a:ext cx="2500545" cy="3597275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29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II-4.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좌표계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7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벡터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,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래스터 자료의 포맷 및 좌표계 변환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8" name="AutoShape 8"/>
          <p:cNvSpPr>
            <a:spLocks noChangeArrowheads="1"/>
          </p:cNvSpPr>
          <p:nvPr/>
        </p:nvSpPr>
        <p:spPr bwMode="auto">
          <a:xfrm>
            <a:off x="1600200" y="15240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C5DEAC"/>
          </a:solidFill>
          <a:ln w="9525">
            <a:solidFill>
              <a:srgbClr val="00808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2813" eaLnBrk="1" latinLnBrk="1" hangingPunct="1">
              <a:lnSpc>
                <a:spcPct val="135000"/>
              </a:lnSpc>
            </a:pP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벡터 포맷</a:t>
            </a:r>
            <a:endParaRPr kumimoji="1" lang="ko-KR" altLang="en-US" sz="1600" b="1" u="none" dirty="0">
              <a:solidFill>
                <a:srgbClr val="0000CC"/>
              </a:solidFill>
              <a:latin typeface="+mn-lt"/>
              <a:ea typeface="맑은 고딕"/>
              <a:cs typeface="맑은 고딕"/>
            </a:endParaRPr>
          </a:p>
        </p:txBody>
      </p:sp>
      <p:sp>
        <p:nvSpPr>
          <p:cNvPr id="29" name="AutoShape 8"/>
          <p:cNvSpPr>
            <a:spLocks noChangeArrowheads="1"/>
          </p:cNvSpPr>
          <p:nvPr/>
        </p:nvSpPr>
        <p:spPr bwMode="auto">
          <a:xfrm>
            <a:off x="6553200" y="15240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C5DEAC"/>
          </a:solidFill>
          <a:ln w="9525">
            <a:solidFill>
              <a:srgbClr val="00808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2813" eaLnBrk="1" latinLnBrk="1" hangingPunct="1">
              <a:lnSpc>
                <a:spcPct val="135000"/>
              </a:lnSpc>
            </a:pP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래스터 포맷 </a:t>
            </a:r>
            <a:endParaRPr kumimoji="1" lang="ko-KR" altLang="en-US" sz="1600" b="1" u="none" dirty="0">
              <a:solidFill>
                <a:srgbClr val="0000CC"/>
              </a:solidFill>
              <a:latin typeface="+mn-lt"/>
              <a:ea typeface="맑은 고딕"/>
              <a:cs typeface="맑은 고딕"/>
            </a:endParaRPr>
          </a:p>
        </p:txBody>
      </p:sp>
      <p:cxnSp>
        <p:nvCxnSpPr>
          <p:cNvPr id="30" name="Straight Connector 18"/>
          <p:cNvCxnSpPr/>
          <p:nvPr/>
        </p:nvCxnSpPr>
        <p:spPr>
          <a:xfrm rot="5400000">
            <a:off x="2629297" y="4381897"/>
            <a:ext cx="419179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8600" y="2286000"/>
            <a:ext cx="4191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[Layer] -&gt; [Save as]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혹은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[Save selection as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vector file]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명령으로 포맷과 좌표계 동시 변환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81600" y="2286000"/>
            <a:ext cx="4267200" cy="1058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포맷 변환은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[Raster] -&gt; [Conversion] -&gt; [Translate]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이용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투영법 변환은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[Raster] -&gt; [Projections] -&gt; [Warp]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이용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4" name="Oval 26"/>
          <p:cNvSpPr/>
          <p:nvPr/>
        </p:nvSpPr>
        <p:spPr>
          <a:xfrm>
            <a:off x="1028700" y="3111624"/>
            <a:ext cx="28194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27"/>
          <p:cNvSpPr/>
          <p:nvPr/>
        </p:nvSpPr>
        <p:spPr>
          <a:xfrm>
            <a:off x="1055127" y="3585767"/>
            <a:ext cx="28194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7002" y="3344751"/>
            <a:ext cx="1762546" cy="32767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0458" y="3344751"/>
            <a:ext cx="2353560" cy="32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7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I. Quantum GIS(QGIS)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개요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3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란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?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85800" y="1507446"/>
            <a:ext cx="8839200" cy="369332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오픈 소스 기반의 강력하고 편리한 지리정보체계 소프트웨어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304800" y="2130425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C5DEAC"/>
          </a:solidFill>
          <a:ln w="9525">
            <a:solidFill>
              <a:srgbClr val="00808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2813" eaLnBrk="1" latinLnBrk="1" hangingPunct="1">
              <a:lnSpc>
                <a:spcPct val="135000"/>
              </a:lnSpc>
            </a:pP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지원 운영 체제 </a:t>
            </a:r>
            <a:endParaRPr kumimoji="1" lang="ko-KR" altLang="en-US" sz="1600" b="1" u="none" dirty="0">
              <a:solidFill>
                <a:srgbClr val="0000CC"/>
              </a:solidFill>
              <a:latin typeface="+mn-lt"/>
              <a:ea typeface="맑은 고딕"/>
              <a:cs typeface="맑은 고딕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04800" y="2743200"/>
            <a:ext cx="2667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-84" charset="2"/>
              <a:buNone/>
            </a:pPr>
            <a:endParaRPr lang="en-US" altLang="ko-KR" sz="1800" u="none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en-US" altLang="ko-KR" sz="1600" u="none" dirty="0" smtClean="0">
                <a:latin typeface="+mn-lt"/>
                <a:ea typeface="맑은 고딕"/>
                <a:cs typeface="맑은 고딕"/>
              </a:rPr>
              <a:t>MS Windows</a:t>
            </a: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en-US" altLang="ko-KR" sz="1600" u="none" dirty="0" smtClean="0">
                <a:latin typeface="+mn-lt"/>
                <a:ea typeface="맑은 고딕"/>
                <a:cs typeface="맑은 고딕"/>
              </a:rPr>
              <a:t>Mac OSX</a:t>
            </a: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en-US" altLang="ko-KR" sz="1600" u="none" dirty="0" smtClean="0">
                <a:latin typeface="+mn-lt"/>
                <a:ea typeface="맑은 고딕"/>
                <a:cs typeface="맑은 고딕"/>
              </a:rPr>
              <a:t>Linux, Unix</a:t>
            </a:r>
            <a:endParaRPr lang="ko-KR" altLang="en-US" sz="1600" u="none" dirty="0" smtClean="0">
              <a:latin typeface="+mn-lt"/>
              <a:ea typeface="맑은 고딕"/>
              <a:cs typeface="맑은 고딕"/>
            </a:endParaRP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>
            <a:off x="304800" y="39624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C5DEAC"/>
          </a:solidFill>
          <a:ln w="9525">
            <a:solidFill>
              <a:srgbClr val="00808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2813" eaLnBrk="1" latinLnBrk="1" hangingPunct="1">
              <a:lnSpc>
                <a:spcPct val="135000"/>
              </a:lnSpc>
            </a:pP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라이선스 </a:t>
            </a:r>
            <a:endParaRPr kumimoji="1" lang="ko-KR" altLang="en-US" sz="1600" b="1" u="none" dirty="0">
              <a:solidFill>
                <a:srgbClr val="0000CC"/>
              </a:solidFill>
              <a:latin typeface="+mn-lt"/>
              <a:ea typeface="맑은 고딕"/>
              <a:cs typeface="맑은 고딕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304800" y="44958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-84" charset="2"/>
              <a:buNone/>
            </a:pPr>
            <a:endParaRPr lang="en-US" altLang="ko-KR" sz="1800" u="none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en-US" altLang="ko-KR" sz="1600" u="none" dirty="0" smtClean="0">
                <a:latin typeface="+mn-lt"/>
                <a:ea typeface="맑은 고딕"/>
                <a:cs typeface="맑은 고딕"/>
              </a:rPr>
              <a:t>GPL</a:t>
            </a:r>
            <a:endParaRPr lang="ko-KR" altLang="en-US" sz="1600" u="none" dirty="0" smtClean="0">
              <a:latin typeface="+mn-lt"/>
              <a:ea typeface="맑은 고딕"/>
              <a:cs typeface="맑은 고딕"/>
            </a:endParaRPr>
          </a:p>
        </p:txBody>
      </p:sp>
      <p:pic>
        <p:nvPicPr>
          <p:cNvPr id="31" name="Picture 30" descr="qgis_timeline_1.5_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8456" y="2209800"/>
            <a:ext cx="7058794" cy="4267200"/>
          </a:xfrm>
          <a:prstGeom prst="rect">
            <a:avLst/>
          </a:prstGeom>
        </p:spPr>
      </p:pic>
      <p:sp>
        <p:nvSpPr>
          <p:cNvPr id="34" name="AutoShape 8"/>
          <p:cNvSpPr>
            <a:spLocks noChangeArrowheads="1"/>
          </p:cNvSpPr>
          <p:nvPr/>
        </p:nvSpPr>
        <p:spPr bwMode="auto">
          <a:xfrm>
            <a:off x="304800" y="52578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C5DEAC"/>
          </a:solidFill>
          <a:ln w="9525">
            <a:solidFill>
              <a:srgbClr val="00808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2813" eaLnBrk="1" latinLnBrk="1" hangingPunct="1">
              <a:lnSpc>
                <a:spcPct val="135000"/>
              </a:lnSpc>
            </a:pP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기반 언어 </a:t>
            </a:r>
            <a:endParaRPr kumimoji="1" lang="ko-KR" altLang="en-US" sz="1600" b="1" u="none" dirty="0">
              <a:solidFill>
                <a:srgbClr val="0000CC"/>
              </a:solidFill>
              <a:latin typeface="+mn-lt"/>
              <a:ea typeface="맑은 고딕"/>
              <a:cs typeface="맑은 고딕"/>
            </a:endParaRPr>
          </a:p>
        </p:txBody>
      </p:sp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304800" y="5715000"/>
            <a:ext cx="25908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-84" charset="2"/>
              <a:buNone/>
            </a:pPr>
            <a:endParaRPr lang="en-US" altLang="ko-KR" sz="1800" u="none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en-US" altLang="ko-KR" sz="1600" u="none" dirty="0" smtClean="0">
                <a:latin typeface="+mn-lt"/>
                <a:ea typeface="맑은 고딕"/>
                <a:cs typeface="맑은 고딕"/>
              </a:rPr>
              <a:t>C++, Python </a:t>
            </a:r>
            <a:endParaRPr lang="ko-KR" altLang="en-US" sz="1600" u="none" dirty="0" smtClean="0">
              <a:latin typeface="+mn-lt"/>
              <a:ea typeface="맑은 고딕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950" y="2286000"/>
            <a:ext cx="88074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III. QGIS</a:t>
            </a:r>
            <a:r>
              <a:rPr lang="ko-KR" alt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 고급 기능 </a:t>
            </a:r>
            <a:endParaRPr lang="en-US" sz="66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pic>
        <p:nvPicPr>
          <p:cNvPr id="4" name="Picture 3" descr="qgis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1536" y="0"/>
            <a:ext cx="884464" cy="990600"/>
          </a:xfrm>
          <a:prstGeom prst="rect">
            <a:avLst/>
          </a:prstGeom>
        </p:spPr>
      </p:pic>
      <p:pic>
        <p:nvPicPr>
          <p:cNvPr id="5" name="Picture 4" descr="geoserver-logo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1800" y="0"/>
            <a:ext cx="2120900" cy="672920"/>
          </a:xfrm>
          <a:prstGeom prst="rect">
            <a:avLst/>
          </a:prstGeom>
        </p:spPr>
      </p:pic>
      <p:pic>
        <p:nvPicPr>
          <p:cNvPr id="6" name="Picture 5" descr="스크린샷 2010-11-23 오후 2.14.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2400" y="609600"/>
            <a:ext cx="914400" cy="922421"/>
          </a:xfrm>
          <a:prstGeom prst="rect">
            <a:avLst/>
          </a:prstGeom>
        </p:spPr>
      </p:pic>
      <p:pic>
        <p:nvPicPr>
          <p:cNvPr id="7" name="Picture 6" descr="mapfish_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0800" y="762000"/>
            <a:ext cx="1272798" cy="678826"/>
          </a:xfrm>
          <a:prstGeom prst="rect">
            <a:avLst/>
          </a:prstGeom>
        </p:spPr>
      </p:pic>
      <p:pic>
        <p:nvPicPr>
          <p:cNvPr id="8" name="Picture 7" descr="openlayers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9756" y="177800"/>
            <a:ext cx="1549400" cy="2943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4114800"/>
            <a:ext cx="8662537" cy="24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- 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교재는 미국 하버드 대학교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Center for Geographic Analysis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 Workshop Manual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의 내용을 일부 포함하고 있습니다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하버드 대학교의 해당 자료는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hlinkClick r:id="rId7"/>
              </a:rPr>
              <a:t>http://maps.cga.harvard.edu/qgis/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에서 살펴볼 수 있습니다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하버드 대학교의 자료와 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교재에서는 교육의 편의상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Windows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기반의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위주로 설명합니다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버젼은 교육용 버젼과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81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5673" y="5175251"/>
            <a:ext cx="7413871" cy="1284175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31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III-1.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연결</a:t>
            </a: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(Join)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7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속성 연결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(Tabular Join)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480" y="1447800"/>
            <a:ext cx="932872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[Layer] -&gt; [Add Vector Layer]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실행하여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샘플 데이터 중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admin_emd.shp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열기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[Layer] -&gt; [Add Delimited Layer]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실행하여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샘플 데이터 중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admin_cnt.csv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열되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파일 포맷을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‘CSV(comma separated value)’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선택하여 열기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‘Active Layer’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admin_emd.shp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을 선택한 뒤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마우스 오른쪽 버튼을 눌러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[Properties]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[Properties]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[Joins]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탭 선택한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뒤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   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버튼을 눌러 실행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⑤ ‘Join Layer’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admin_cnt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선택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‘Joins Filed’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와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‘Target Field’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 모두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EMD_CD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선택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  <a:cs typeface="Apple SD 산돌고딕 Neo 일반체"/>
              </a:rPr>
              <a:t>⑥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Apple SD 산돌고딕 Neo 일반체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cs typeface="Apple SD 산돌고딕 Neo 일반체"/>
              </a:rPr>
              <a:t>이후 모두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Apple SD 산돌고딕 Neo 일반체"/>
              </a:rPr>
              <a:t>[OK]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cs typeface="Apple SD 산돌고딕 Neo 일반체"/>
              </a:rPr>
              <a:t>버튼을 눌러 속성 연결한 뒤 속성 조회 </a:t>
            </a:r>
            <a:endParaRPr lang="en-US" altLang="ko-KR" sz="1600" dirty="0" smtClean="0">
              <a:solidFill>
                <a:srgbClr val="000000"/>
              </a:solidFill>
              <a:latin typeface="+mn-lt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6681192" y="5475654"/>
            <a:ext cx="3168352" cy="545634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2920" y="2629952"/>
            <a:ext cx="323850" cy="285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56" y="3582491"/>
            <a:ext cx="7413871" cy="1426032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1464" y="3857628"/>
            <a:ext cx="3902974" cy="2738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52670" y="4384712"/>
            <a:ext cx="2073622" cy="147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타원 12"/>
          <p:cNvSpPr/>
          <p:nvPr/>
        </p:nvSpPr>
        <p:spPr>
          <a:xfrm>
            <a:off x="1809728" y="5786454"/>
            <a:ext cx="785818" cy="545634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0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6736" y="4985864"/>
            <a:ext cx="7281639" cy="1544147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32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III-1.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연결</a:t>
            </a: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(Join)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7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공간적 연결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(Spatial Join)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480" y="2016247"/>
            <a:ext cx="9328720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[Layer] -&gt; [Add Vector Layer]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실행하여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샘플 데이터 중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admin_emd.shp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열기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[Layer] -&gt; [Add Vector Layer]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실행하여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앞서 만든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admin_cnt.shp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열기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[Vector] -&gt; [Data Management Tools] -&gt; [Join Attributes by Location]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‘Join Attributes by Location’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‘Target Vector Layer’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admin_cnt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, ‘Join Vector Layer’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admin_emd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설정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⑤ ‘Output Shape File’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을 설정하고 실행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81000" y="1447800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서울시 동 내에 있는 특정 점에 동의 속성 정보를 연결해 주기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4" y="3819184"/>
            <a:ext cx="5740927" cy="1315509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 rot="18464133">
            <a:off x="2943277" y="4717702"/>
            <a:ext cx="703920" cy="1272298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4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33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벡터 레이어 생성 및 편집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1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2438400"/>
            <a:ext cx="5092700" cy="275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[Layer] -&gt; [New] -&gt; [New Shape file layer]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선택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New Vector Layer’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Type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으로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Polygon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설정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CRS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는 해당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CRS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설정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속성 필드 설정을 위해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‘New attribute’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하단의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‘Name’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‘name’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입력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Type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Text data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설정하고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‘Add to attributes list’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버튼으로 추가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필요한 경우 추가 속성 필드를 설정하고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‘Add to attributes list’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버튼으로 추가하고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버튼 클릭한 뒤 파일이름을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new_river.shp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로 저장 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152400" y="1576768"/>
            <a:ext cx="1603241" cy="609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912813">
              <a:lnSpc>
                <a:spcPct val="135000"/>
              </a:lnSpc>
              <a:defRPr/>
            </a:pPr>
            <a:r>
              <a:rPr lang="ko-KR" altLang="en-US" sz="1400" b="1" dirty="0" smtClean="0">
                <a:solidFill>
                  <a:srgbClr val="FFFFFF"/>
                </a:solidFill>
              </a:rPr>
              <a:t>벡터 레이어 생성</a:t>
            </a:r>
            <a:endParaRPr lang="ko-KR" alt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III-2.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벡터 편집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1450" y="1022229"/>
            <a:ext cx="438150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9353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4848" y="1658644"/>
            <a:ext cx="6203032" cy="4429712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34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벡터 레이어 생성 및 편집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2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152400" y="1576768"/>
            <a:ext cx="1603241" cy="609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algn="ctr" defTabSz="912813">
              <a:lnSpc>
                <a:spcPct val="135000"/>
              </a:lnSpc>
              <a:defRPr/>
            </a:pPr>
            <a:r>
              <a:rPr lang="ko-KR" altLang="en-US" sz="1400" b="1" dirty="0" smtClean="0">
                <a:solidFill>
                  <a:srgbClr val="FFFFFF"/>
                </a:solidFill>
              </a:rPr>
              <a:t>디지타이징</a:t>
            </a:r>
            <a:r>
              <a:rPr lang="en-US" altLang="ko-KR" sz="1400" b="1" dirty="0" smtClean="0">
                <a:solidFill>
                  <a:srgbClr val="FFFFFF"/>
                </a:solidFill>
              </a:rPr>
              <a:t/>
            </a:r>
            <a:br>
              <a:rPr lang="en-US" altLang="ko-KR" sz="1400" b="1" dirty="0" smtClean="0">
                <a:solidFill>
                  <a:srgbClr val="FFFFFF"/>
                </a:solidFill>
              </a:rPr>
            </a:br>
            <a:r>
              <a:rPr lang="ko-KR" altLang="en-US" sz="1400" b="1" dirty="0" smtClean="0">
                <a:solidFill>
                  <a:srgbClr val="FFFFFF"/>
                </a:solidFill>
              </a:rPr>
              <a:t>환경 설정</a:t>
            </a:r>
            <a:endParaRPr lang="ko-KR" altLang="en-US" sz="1400" b="1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2438400"/>
            <a:ext cx="3144416" cy="1871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[Settings] -&gt; [Options]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[Digitize]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탭에서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“Default snap mode’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‘To vertex and segment’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로 설정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Default snapping tolerance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Search radius for vertex edits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모두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10 pixels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로 설정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34506" y="3479676"/>
            <a:ext cx="1868947" cy="10235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84848" y="3263652"/>
            <a:ext cx="1296144" cy="432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III-2.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벡터 편집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375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61" y="2800458"/>
            <a:ext cx="4387692" cy="412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37081" y="2641860"/>
            <a:ext cx="5175440" cy="3387156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35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벡터 레이어 생성 및 편집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3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152400" y="1576768"/>
            <a:ext cx="1603241" cy="609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algn="ctr" defTabSz="912813">
              <a:lnSpc>
                <a:spcPct val="135000"/>
              </a:lnSpc>
              <a:defRPr/>
            </a:pPr>
            <a:r>
              <a:rPr lang="ko-KR" altLang="en-US" sz="1400" b="1" dirty="0" smtClean="0">
                <a:solidFill>
                  <a:srgbClr val="FFFFFF"/>
                </a:solidFill>
              </a:rPr>
              <a:t>디지타이징</a:t>
            </a:r>
            <a:endParaRPr lang="ko-KR" altLang="en-US" sz="1400" b="1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1600200"/>
            <a:ext cx="739140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바탕 영상으로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landsat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을 깔고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Active Layer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</a:rPr>
              <a:t>new_river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설정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[Layer] -&gt; [Toggle Editing]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을 켜거나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도구모음에서       눌러 편집 시작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편집이 끝나면      다시 눌러 편집 모드 종료 후 편집 저장 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81000" y="6093023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디지타이징 중이나 편집 시 화면 이동은 스페이스바를 누른 채 마우스 이동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5139" y="3284984"/>
            <a:ext cx="1772921" cy="273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indent="-342900" defTabSz="939800" eaLnBrk="0" fontAlgn="b" hangingPunct="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현재 편집 수정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편집 모드 설정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저장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객체 생성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객체 이동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버텍스나 선 편집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선택 객체 삭제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객체 잘라내기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객체 복사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객체 붙여넣기 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865" y="2598562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1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1536" y="2593076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ko-KR" altLang="ko-KR" sz="1400" b="1" dirty="0" smtClean="0">
                <a:solidFill>
                  <a:srgbClr val="00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6207" y="2593076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ko-KR" altLang="ko-KR" sz="1400" b="1" dirty="0" smtClean="0">
                <a:solidFill>
                  <a:srgbClr val="000000"/>
                </a:solidFill>
              </a:rPr>
              <a:t>3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70878" y="2593076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4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5549" y="2593076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5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0220" y="2593076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6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4891" y="2593076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7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9562" y="2593076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8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44233" y="2593076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9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  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III-2.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벡터 편집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8904" y="2593076"/>
            <a:ext cx="324556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rgbClr val="000000"/>
                </a:solidFill>
              </a:rPr>
              <a:t>10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13240" y="1883713"/>
            <a:ext cx="232381" cy="32275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44233" y="2204698"/>
            <a:ext cx="232381" cy="3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36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III-3.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레이어 꾸미기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벡터 레이어 다루기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- Categorized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  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6280" y="1366012"/>
            <a:ext cx="940492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지도 범례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(Layers)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’에 있는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admin_emd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더블클릭하여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[Properties]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 열기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[Properties]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[Style]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탭 선택  실행 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[Style]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탭의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[Transparency]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50%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로 설정 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[Style]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탭의 스타일 유형을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‘Single Symbol’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‘Categorized’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로 변경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[Style]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[Column]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‘SGG_NM’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필드를 선택하고 적절한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[Color ramp]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선택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⑥ </a:t>
            </a: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Classify] 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 실행 및 미리 보기를 원하면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[Apply]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버튼을 누르고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마음에 들면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버튼 클릭  </a:t>
            </a:r>
          </a:p>
        </p:txBody>
      </p:sp>
      <p:sp>
        <p:nvSpPr>
          <p:cNvPr id="32" name="이등변 삼각형 106"/>
          <p:cNvSpPr>
            <a:spLocks noChangeArrowheads="1"/>
          </p:cNvSpPr>
          <p:nvPr/>
        </p:nvSpPr>
        <p:spPr bwMode="auto">
          <a:xfrm rot="5400000">
            <a:off x="4224338" y="4918463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31" y="3429001"/>
            <a:ext cx="4429156" cy="31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9218" y="3429000"/>
            <a:ext cx="4476750" cy="307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856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31" y="3429000"/>
            <a:ext cx="4378665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37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III-3.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레이어 꾸미기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2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벡터 레이어 다루기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- Graduated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  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6280" y="1366012"/>
            <a:ext cx="940492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지도 범례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(Layers)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’에 있는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admin_emd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더블클릭하여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[Properties]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 열기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[Properties]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[Style]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탭 선택  실행 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[Style]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탭의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[Transparency]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20%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로 설정 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[Style]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스타일 유형을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‘Single Symbol’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‘Graduated’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로 변경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[Style]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[Column]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‘POP_DEN’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필드를 선택하고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[Color ramp], [Classes], [Mode]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선택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⑥ </a:t>
            </a: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Classify] 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 실행 및 미리 보기를 원하면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[Apply]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버튼을 누르고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마음에 들면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버튼 클릭</a:t>
            </a:r>
          </a:p>
        </p:txBody>
      </p:sp>
      <p:sp>
        <p:nvSpPr>
          <p:cNvPr id="32" name="이등변 삼각형 106"/>
          <p:cNvSpPr>
            <a:spLocks noChangeArrowheads="1"/>
          </p:cNvSpPr>
          <p:nvPr/>
        </p:nvSpPr>
        <p:spPr bwMode="auto">
          <a:xfrm rot="5400000">
            <a:off x="4224338" y="4918463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9218" y="3429000"/>
            <a:ext cx="447675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856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38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 smtClean="0">
                <a:solidFill>
                  <a:srgbClr val="404040"/>
                </a:solidFill>
                <a:cs typeface="맑은 고딕" pitchFamily="50" charset="-128"/>
              </a:rPr>
              <a:t>래스터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레이어 다루기    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480" y="1524000"/>
            <a:ext cx="9404920" cy="184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배포된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‘Sample Data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폴더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 -&gt;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seoul_raster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폴더 밑에 있는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shadedrelief.tif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선택하여 열기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지도 범례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(Layers)’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있는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shadedrelief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더블클릭하여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[Properties]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 열기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[Transparency]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탭의 </a:t>
            </a: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Transparency band’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‘Band 1’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선택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‘Transparency Pixel List’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오른쪽의     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를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눌러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0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을 입력하거나       를 눌러 화면에서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픽셀값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선택</a:t>
            </a: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[Style]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‘Custom min/max values’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체크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-&gt; ‘Load min/max …’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‘Estimate’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[Load]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클릭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⑥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[Style]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‘Contrast Enhancement’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Stretch to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MinMax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선택한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[Apply]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혹은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클릭 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III-3.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레이어 꾸미기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1" name="이등변 삼각형 10"/>
          <p:cNvSpPr>
            <a:spLocks noChangeArrowheads="1"/>
          </p:cNvSpPr>
          <p:nvPr/>
        </p:nvSpPr>
        <p:spPr bwMode="auto">
          <a:xfrm rot="5400000">
            <a:off x="4296067" y="4970295"/>
            <a:ext cx="1371600" cy="228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76092"/>
              </a:gs>
              <a:gs pos="100000">
                <a:srgbClr val="95B3D7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algn="ctr">
              <a:defRPr/>
            </a:pPr>
            <a:endParaRPr lang="en-US" dirty="0">
              <a:solidFill>
                <a:srgbClr val="FFFFFF"/>
              </a:solidFill>
              <a:latin typeface="맑은 고딕" pitchFamily="50" charset="-128"/>
              <a:ea typeface="맑은 고딕"/>
              <a:cs typeface="맑은 고딕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980" y="3500438"/>
            <a:ext cx="4368797" cy="309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3167" y="3500438"/>
            <a:ext cx="4388853" cy="311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38032" y="2444886"/>
            <a:ext cx="357190" cy="34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2284" y="2472596"/>
            <a:ext cx="285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964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8000" y="3940551"/>
            <a:ext cx="2898852" cy="2681778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39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질의 후 다른 포맷으로 내보내기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480" y="1366808"/>
            <a:ext cx="940492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지도 범례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(Layer)]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admin_emd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선택 후 도구모음에서      클릭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61938" indent="-26193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[Attribute Table]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도구에서      클릭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또는                   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              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선택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또는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Citl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+ F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누름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Expression based filter]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‘Fields and Values’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‘POP2008’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을 더블클릭 후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‘Expression’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‘POP2008 &gt; 23000’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와 같이 완성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 클릭 </a:t>
            </a: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[Layer] -&gt; [Save Selection as Vector File..]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실행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Format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KML, CRS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Selected CRS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sym typeface="Wingdings" pitchFamily="2" charset="2"/>
              </a:rPr>
              <a:t>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WGS84(EPSG:4326)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으로 설정 후 파일 이름 지정하여 저장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⑥ 별도 저장된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KML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파일을 더블클릭하여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Google Earth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실행하여 해당 정보 확인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QGIS 2.0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버전부터는 심볼도 인코딩 됨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III-4.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내보내기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2086" y="1395412"/>
            <a:ext cx="316561" cy="3303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7413" y="3940551"/>
            <a:ext cx="1867113" cy="26860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9689" y="1743215"/>
            <a:ext cx="314325" cy="2952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27831" y="1759353"/>
            <a:ext cx="1294218" cy="2922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70366" y="1798431"/>
            <a:ext cx="1787818" cy="2043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88" y="3940551"/>
            <a:ext cx="3956999" cy="26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제품군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I. Quantum GIS(QGIS)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개요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1701800" y="1693333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/>
          <p:cNvSpPr/>
          <p:nvPr/>
        </p:nvSpPr>
        <p:spPr>
          <a:xfrm>
            <a:off x="3691467" y="3547533"/>
            <a:ext cx="2514600" cy="685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QGIS Library(C++)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4" name="Picture 13" descr="qgis_mapserver_print.png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8000" y="4753200"/>
            <a:ext cx="25812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171222" y="4543778"/>
            <a:ext cx="628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239889" y="3048000"/>
            <a:ext cx="256822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-84" charset="2"/>
              <a:buNone/>
            </a:pPr>
            <a:endParaRPr lang="en-US" altLang="ko-KR" sz="1800" u="none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ko-KR" altLang="en-US" sz="1600" dirty="0" smtClean="0">
                <a:latin typeface="+mn-lt"/>
                <a:ea typeface="맑은 고딕"/>
                <a:cs typeface="맑은 고딕"/>
              </a:rPr>
              <a:t>지리정보 조회</a:t>
            </a:r>
            <a:r>
              <a:rPr lang="en-US" altLang="ko-KR" sz="1600" dirty="0" smtClean="0">
                <a:latin typeface="+mn-lt"/>
                <a:ea typeface="맑은 고딕"/>
                <a:cs typeface="맑은 고딕"/>
              </a:rPr>
              <a:t>,</a:t>
            </a:r>
            <a:r>
              <a:rPr lang="ko-KR" altLang="en-US" sz="1600" dirty="0" smtClean="0">
                <a:latin typeface="+mn-lt"/>
                <a:ea typeface="맑은 고딕"/>
                <a:cs typeface="맑은 고딕"/>
              </a:rPr>
              <a:t> 생성</a:t>
            </a:r>
            <a:r>
              <a:rPr lang="en-US" altLang="ko-KR" sz="1600" dirty="0" smtClean="0">
                <a:latin typeface="+mn-lt"/>
                <a:ea typeface="맑은 고딕"/>
                <a:cs typeface="맑은 고딕"/>
              </a:rPr>
              <a:t>,</a:t>
            </a:r>
            <a:r>
              <a:rPr lang="ko-KR" altLang="en-US" sz="1600" dirty="0" smtClean="0">
                <a:latin typeface="+mn-lt"/>
                <a:ea typeface="맑은 고딕"/>
                <a:cs typeface="맑은 고딕"/>
              </a:rPr>
              <a:t> 편집</a:t>
            </a:r>
            <a:r>
              <a:rPr lang="en-US" altLang="ko-KR" sz="1600" dirty="0" smtClean="0">
                <a:latin typeface="+mn-lt"/>
                <a:ea typeface="맑은 고딕"/>
                <a:cs typeface="맑은 고딕"/>
              </a:rPr>
              <a:t>,</a:t>
            </a:r>
            <a:r>
              <a:rPr lang="ko-KR" altLang="en-US" sz="1600" dirty="0" smtClean="0">
                <a:latin typeface="+mn-lt"/>
                <a:ea typeface="맑은 고딕"/>
                <a:cs typeface="맑은 고딕"/>
              </a:rPr>
              <a:t> 분석용 데스크탑</a:t>
            </a:r>
            <a:r>
              <a:rPr lang="en-US" altLang="ko-KR" sz="1600" dirty="0" smtClean="0">
                <a:latin typeface="+mn-lt"/>
                <a:ea typeface="맑은 고딕"/>
                <a:cs typeface="맑은 고딕"/>
              </a:rPr>
              <a:t/>
            </a:r>
            <a:br>
              <a:rPr lang="en-US" altLang="ko-KR" sz="1600" dirty="0" smtClean="0">
                <a:latin typeface="+mn-lt"/>
                <a:ea typeface="맑은 고딕"/>
                <a:cs typeface="맑은 고딕"/>
              </a:rPr>
            </a:br>
            <a:r>
              <a:rPr lang="en-US" altLang="ko-KR" sz="1600" dirty="0" smtClean="0">
                <a:latin typeface="+mn-lt"/>
                <a:ea typeface="맑은 고딕"/>
                <a:cs typeface="맑은 고딕"/>
              </a:rPr>
              <a:t>GIS </a:t>
            </a:r>
            <a:endParaRPr lang="ko-KR" altLang="en-US" sz="1600" u="none" dirty="0" smtClean="0">
              <a:latin typeface="+mn-lt"/>
              <a:ea typeface="맑은 고딕"/>
              <a:cs typeface="맑은 고딕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6629400" y="2209800"/>
            <a:ext cx="256822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-84" charset="2"/>
              <a:buNone/>
            </a:pPr>
            <a:endParaRPr lang="en-US" altLang="ko-KR" sz="1800" u="none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ko-KR" altLang="en-US" sz="1600" dirty="0" smtClean="0">
                <a:latin typeface="+mn-lt"/>
                <a:ea typeface="맑은 고딕"/>
                <a:cs typeface="맑은 고딕"/>
              </a:rPr>
              <a:t>지리정보 조회</a:t>
            </a:r>
            <a:r>
              <a:rPr lang="ko-KR" altLang="ko-KR" sz="1600" dirty="0" smtClean="0">
                <a:latin typeface="+mn-lt"/>
                <a:ea typeface="맑은 고딕"/>
                <a:cs typeface="맑은 고딕"/>
              </a:rPr>
              <a:t> </a:t>
            </a:r>
            <a:r>
              <a:rPr lang="ko-KR" altLang="en-US" sz="1600" dirty="0" smtClean="0">
                <a:latin typeface="+mn-lt"/>
                <a:ea typeface="맑은 고딕"/>
                <a:cs typeface="맑은 고딕"/>
              </a:rPr>
              <a:t>전용의 작고 빠른 뷰어 </a:t>
            </a:r>
            <a:r>
              <a:rPr lang="en-US" altLang="ko-KR" sz="1600" dirty="0" smtClean="0">
                <a:latin typeface="+mn-lt"/>
                <a:ea typeface="맑은 고딕"/>
                <a:cs typeface="맑은 고딕"/>
              </a:rPr>
              <a:t> </a:t>
            </a:r>
            <a:endParaRPr lang="ko-KR" altLang="en-US" sz="1600" u="none" dirty="0" smtClean="0">
              <a:latin typeface="+mn-lt"/>
              <a:ea typeface="맑은 고딕"/>
              <a:cs typeface="맑은 고딕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7010400" y="3762600"/>
            <a:ext cx="2667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-84" charset="2"/>
              <a:buNone/>
            </a:pPr>
            <a:endParaRPr lang="en-US" altLang="ko-KR" sz="1800" u="none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en-US" altLang="ko-KR" sz="1600" dirty="0" smtClean="0">
                <a:latin typeface="+mn-lt"/>
                <a:ea typeface="맑은 고딕"/>
                <a:cs typeface="맑은 고딕"/>
              </a:rPr>
              <a:t>QGIS Server</a:t>
            </a:r>
            <a:r>
              <a:rPr lang="ko-KR" altLang="en-US" sz="1600" dirty="0" smtClean="0">
                <a:latin typeface="+mn-lt"/>
                <a:ea typeface="맑은 고딕"/>
                <a:cs typeface="맑은 고딕"/>
              </a:rPr>
              <a:t>와 </a:t>
            </a:r>
            <a:r>
              <a:rPr lang="en-US" altLang="ko-KR" sz="1600" dirty="0" err="1" smtClean="0">
                <a:latin typeface="+mn-lt"/>
                <a:ea typeface="맑은 고딕"/>
                <a:cs typeface="맑은 고딕"/>
              </a:rPr>
              <a:t>GeoExt</a:t>
            </a:r>
            <a:r>
              <a:rPr lang="ko-KR" altLang="en-US" sz="1600" dirty="0" smtClean="0">
                <a:latin typeface="+mn-lt"/>
                <a:ea typeface="맑은 고딕"/>
                <a:cs typeface="맑은 고딕"/>
              </a:rPr>
              <a:t> 기반의 </a:t>
            </a:r>
            <a:r>
              <a:rPr lang="en-US" altLang="ko-KR" sz="1600" dirty="0" smtClean="0">
                <a:latin typeface="+mn-lt"/>
                <a:ea typeface="맑은 고딕"/>
                <a:cs typeface="맑은 고딕"/>
              </a:rPr>
              <a:t>Web Mapping Framework </a:t>
            </a:r>
            <a:endParaRPr lang="ko-KR" altLang="en-US" sz="1600" u="none" dirty="0" smtClean="0">
              <a:latin typeface="+mn-lt"/>
              <a:ea typeface="맑은 고딕"/>
              <a:cs typeface="맑은 고딕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555979" y="4724400"/>
            <a:ext cx="256822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-84" charset="2"/>
              <a:buNone/>
            </a:pPr>
            <a:endParaRPr lang="en-US" altLang="ko-KR" sz="1800" u="none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en-US" altLang="ko-KR" sz="1600" dirty="0" smtClean="0">
                <a:latin typeface="+mn-lt"/>
                <a:ea typeface="맑은 고딕"/>
                <a:cs typeface="맑은 고딕"/>
              </a:rPr>
              <a:t>WMS 1.3.0, 1.1.1</a:t>
            </a:r>
            <a:r>
              <a:rPr lang="ko-KR" altLang="en-US" sz="1600" dirty="0" smtClean="0">
                <a:latin typeface="+mn-lt"/>
                <a:ea typeface="맑은 고딕"/>
                <a:cs typeface="맑은 고딕"/>
              </a:rPr>
              <a:t> 서버 </a:t>
            </a:r>
            <a:endParaRPr lang="en-US" altLang="ko-KR" sz="1600" dirty="0" smtClean="0">
              <a:latin typeface="+mn-lt"/>
              <a:ea typeface="맑은 고딕"/>
              <a:cs typeface="맑은 고딕"/>
            </a:endParaRP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en-US" altLang="ko-KR" sz="1600" dirty="0" err="1" smtClean="0">
                <a:latin typeface="+mn-lt"/>
                <a:ea typeface="맑은 고딕"/>
                <a:cs typeface="맑은 고딕"/>
              </a:rPr>
              <a:t>FastCGI</a:t>
            </a:r>
            <a:r>
              <a:rPr lang="en-US" altLang="ko-KR" sz="1600" dirty="0" smtClean="0">
                <a:latin typeface="+mn-lt"/>
                <a:ea typeface="맑은 고딕"/>
                <a:cs typeface="맑은 고딕"/>
              </a:rPr>
              <a:t>/CGI </a:t>
            </a:r>
            <a:r>
              <a:rPr lang="ko-KR" altLang="en-US" sz="1600" dirty="0" smtClean="0">
                <a:latin typeface="+mn-lt"/>
                <a:ea typeface="맑은 고딕"/>
                <a:cs typeface="맑은 고딕"/>
              </a:rPr>
              <a:t>프로그램</a:t>
            </a:r>
            <a:endParaRPr lang="en-US" altLang="ko-KR" sz="1600" dirty="0" smtClean="0">
              <a:latin typeface="+mn-lt"/>
              <a:ea typeface="맑은 고딕"/>
              <a:cs typeface="맑은 고딕"/>
            </a:endParaRP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en-US" altLang="ko-KR" sz="1600" u="none" dirty="0" smtClean="0">
                <a:latin typeface="+mn-lt"/>
                <a:ea typeface="맑은 고딕"/>
                <a:cs typeface="맑은 고딕"/>
              </a:rPr>
              <a:t>SLD</a:t>
            </a:r>
            <a:r>
              <a:rPr lang="ko-KR" altLang="en-US" sz="1600" u="none" dirty="0" smtClean="0">
                <a:latin typeface="+mn-lt"/>
                <a:ea typeface="맑은 고딕"/>
                <a:cs typeface="맑은 고딕"/>
              </a:rPr>
              <a:t> 등 지원</a:t>
            </a:r>
            <a:endParaRPr lang="en-US" altLang="ko-KR" sz="1600" u="none" dirty="0" smtClean="0">
              <a:latin typeface="+mn-lt"/>
              <a:ea typeface="맑은 고딕"/>
              <a:cs typeface="맑은 고딕"/>
            </a:endParaRPr>
          </a:p>
          <a:p>
            <a:pPr marL="341313" indent="-341313" algn="l" defTabSz="912813" eaLnBrk="1" hangingPunct="1">
              <a:lnSpc>
                <a:spcPct val="8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-84" charset="2"/>
              <a:buChar char="Ø"/>
            </a:pPr>
            <a:r>
              <a:rPr lang="en-US" altLang="ko-KR" sz="1600" dirty="0" smtClean="0">
                <a:latin typeface="+mn-lt"/>
                <a:ea typeface="맑은 고딕"/>
                <a:cs typeface="맑은 고딕"/>
              </a:rPr>
              <a:t>QGIS Desktop</a:t>
            </a:r>
            <a:r>
              <a:rPr lang="ko-KR" altLang="en-US" sz="1600" dirty="0" smtClean="0">
                <a:latin typeface="+mn-lt"/>
                <a:ea typeface="맑은 고딕"/>
                <a:cs typeface="맑은 고딕"/>
              </a:rPr>
              <a:t>의 프로젝트 파일을 이용한 손쉬운 설정 </a:t>
            </a:r>
            <a:r>
              <a:rPr lang="ko-KR" altLang="en-US" sz="1600" u="none" dirty="0" smtClean="0">
                <a:latin typeface="+mn-lt"/>
                <a:ea typeface="맑은 고딕"/>
                <a:cs typeface="맑은 고딕"/>
              </a:rPr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123" y="1479781"/>
            <a:ext cx="2581200" cy="17968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41931" y="620688"/>
            <a:ext cx="2487533" cy="1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40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출력용 지도 만들기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480" y="1449938"/>
            <a:ext cx="94049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[File] -&gt; [New Print Composer]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‘Print Composer’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창에 지도와 제목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범례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축척 등을 추가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60363" indent="-360363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각 객체들에 대해 스타일링을 적절하게 조절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III-4.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내보내기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9827" y="2371285"/>
            <a:ext cx="7072362" cy="4199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11" y="3855856"/>
            <a:ext cx="21240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2738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887" y="3237947"/>
            <a:ext cx="3476617" cy="32910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4488" y="3237947"/>
            <a:ext cx="4608512" cy="32910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41500" y="1557718"/>
            <a:ext cx="7912100" cy="162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[View] -&gt; [Identify Features]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나 도구모음에서      를 누른 뒤 조회하고자 하는 객체를 클릭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현재 선택된 레이어만이 아닌 다중 레이어를 동시에 조회하고 싶으면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[Settings] -&gt; [Options]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[Map to…]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탭의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Identify Mode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‘Top down’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으로 변경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기타 배경 지도로만 사용하고 속성값을 조회하고 싶지 않은 경우에는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[Project] -&gt; [Project Properties]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[Identify Layers]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Identifiable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체크 박스를 끄면 됨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41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속성 정보 조회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,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검색 및 질의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1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III-5.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속성 정보 검색 및 질의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152400" y="1576768"/>
            <a:ext cx="1603241" cy="609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912813">
              <a:lnSpc>
                <a:spcPct val="135000"/>
              </a:lnSpc>
              <a:defRPr/>
            </a:pPr>
            <a:r>
              <a:rPr lang="ko-KR" altLang="en-US" sz="1400" b="1" dirty="0" smtClean="0">
                <a:solidFill>
                  <a:srgbClr val="FFFFFF"/>
                </a:solidFill>
              </a:rPr>
              <a:t>조회 </a:t>
            </a:r>
            <a:endParaRPr lang="ko-KR" altLang="en-US" sz="1400" b="1" dirty="0">
              <a:solidFill>
                <a:srgbClr val="FFFFFF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16496" y="4168567"/>
            <a:ext cx="792088" cy="45266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59268" y="3742326"/>
            <a:ext cx="1805065" cy="38026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563724" y="3472794"/>
            <a:ext cx="1905001" cy="609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1887" y="1537423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046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899" y="3752101"/>
            <a:ext cx="6946815" cy="4552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8084" y="103256"/>
            <a:ext cx="4663270" cy="30105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41500" y="1738489"/>
            <a:ext cx="6007100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[Layer] -&gt; [Open Attribute Table]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나 도구모음에서     를 클릭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42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속성 정보 조회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,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검색 및 질의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2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152400" y="1576768"/>
            <a:ext cx="1603241" cy="609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912813">
              <a:lnSpc>
                <a:spcPct val="135000"/>
              </a:lnSpc>
              <a:defRPr/>
            </a:pPr>
            <a:r>
              <a:rPr lang="ko-KR" altLang="en-US" sz="1400" b="1" dirty="0" smtClean="0">
                <a:solidFill>
                  <a:srgbClr val="FFFFFF"/>
                </a:solidFill>
              </a:rPr>
              <a:t>검색 </a:t>
            </a:r>
            <a:endParaRPr lang="ko-KR" altLang="en-US" sz="1400" b="1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81484" y="2828452"/>
            <a:ext cx="1011495" cy="77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선택 정보 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클립보드로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복사 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4845050" y="3365966"/>
            <a:ext cx="337076" cy="419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15236" y="4675852"/>
            <a:ext cx="19171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선택 정보로 지도 이동 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32" name="Straight Arrow Connector 31"/>
          <p:cNvCxnSpPr>
            <a:endCxn id="31" idx="0"/>
          </p:cNvCxnSpPr>
          <p:nvPr/>
        </p:nvCxnSpPr>
        <p:spPr>
          <a:xfrm>
            <a:off x="4173832" y="4188300"/>
            <a:ext cx="0" cy="487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1712" y="4680765"/>
            <a:ext cx="17376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편집 모드 켜고 끄기 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44488" y="4174983"/>
            <a:ext cx="11282" cy="541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045913" y="3217345"/>
            <a:ext cx="12471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전체 선택 풀기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653420" y="3434958"/>
            <a:ext cx="2" cy="338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658332" y="3245720"/>
            <a:ext cx="14330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새로운 필드 생성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280950" y="3524933"/>
            <a:ext cx="754764" cy="248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188084" y="3258244"/>
            <a:ext cx="131606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선택 필드 삭제 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5817096" y="3515657"/>
            <a:ext cx="0" cy="234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317976" y="4716255"/>
            <a:ext cx="43922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39800" eaLnBrk="0" fontAlgn="b" hangingPunct="0">
              <a:spcBef>
                <a:spcPct val="30000"/>
              </a:spcBef>
              <a:spcAft>
                <a:spcPct val="0"/>
              </a:spcAft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기존 정보를 활용하여 새로운 정보를 생성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객체의 좌표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점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),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거리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선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),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면적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면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도 자동 계산 가능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더 상세한 함수는 매뉴얼이나 도움말 참조 </a:t>
            </a:r>
            <a:r>
              <a:rPr 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869410" y="4172420"/>
            <a:ext cx="0" cy="520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457200" y="5738336"/>
            <a:ext cx="9067800" cy="738664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속성값이 아닌 테이블 자체를 관리하고 싶으면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Table Manager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플러그인을 사용하는 게 편리함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.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III-5.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속성 정보 검색 및 질의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9425" y="1730779"/>
            <a:ext cx="296290" cy="296290"/>
          </a:xfrm>
          <a:prstGeom prst="rect">
            <a:avLst/>
          </a:prstGeom>
        </p:spPr>
      </p:pic>
      <p:cxnSp>
        <p:nvCxnSpPr>
          <p:cNvPr id="45" name="Straight Arrow Connector 42"/>
          <p:cNvCxnSpPr/>
          <p:nvPr/>
        </p:nvCxnSpPr>
        <p:spPr>
          <a:xfrm flipV="1">
            <a:off x="1472552" y="3439528"/>
            <a:ext cx="2" cy="338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62978" y="3217345"/>
            <a:ext cx="82875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선택 풀기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0" name="Straight Arrow Connector 31"/>
          <p:cNvCxnSpPr/>
          <p:nvPr/>
        </p:nvCxnSpPr>
        <p:spPr>
          <a:xfrm>
            <a:off x="2144688" y="4203642"/>
            <a:ext cx="0" cy="835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61953" y="5101828"/>
            <a:ext cx="227145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Expression based filter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열기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4" name="Straight Arrow Connector 42"/>
          <p:cNvCxnSpPr/>
          <p:nvPr/>
        </p:nvCxnSpPr>
        <p:spPr>
          <a:xfrm flipV="1">
            <a:off x="3158799" y="3017050"/>
            <a:ext cx="2" cy="747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69225" y="2506961"/>
            <a:ext cx="1136530" cy="49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선택 행 제일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위로 올리기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495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708" y="2442279"/>
            <a:ext cx="4743492" cy="417017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41500" y="1582579"/>
            <a:ext cx="7835900" cy="8125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[Layer] -&gt; [Query]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나 도구모음에서       클릭 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[Show All Features]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 [Column Filter]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marL="357188" indent="-306388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Layer] -&gt; [Query]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는 일종의 필터링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[Column Filter]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는 조건 선택의 의미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43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속성 정보 조회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,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검색 및 질의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-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3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152400" y="1576768"/>
            <a:ext cx="1603241" cy="609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912813">
              <a:lnSpc>
                <a:spcPct val="135000"/>
              </a:lnSpc>
              <a:defRPr/>
            </a:pPr>
            <a:r>
              <a:rPr lang="ko-KR" altLang="en-US" sz="1400" b="1" dirty="0" smtClean="0">
                <a:solidFill>
                  <a:srgbClr val="FFFFFF"/>
                </a:solidFill>
                <a:latin typeface="+mn-ea"/>
              </a:rPr>
              <a:t>질의 </a:t>
            </a:r>
            <a:endParaRPr lang="ko-KR" altLang="en-US" sz="1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1000" y="2743200"/>
            <a:ext cx="4286248" cy="4955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buFont typeface="Wingdings" charset="2"/>
              <a:buChar char="§"/>
            </a:pPr>
            <a:r>
              <a:rPr 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2008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년 인구가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23,000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명 이상인 동을 찾기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en-US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POP2008 &gt; 23000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" y="3480036"/>
            <a:ext cx="4286248" cy="7109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buFont typeface="Wingdings" charset="2"/>
              <a:buChar char="§"/>
            </a:pPr>
            <a:r>
              <a:rPr 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2008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년 인구가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23,000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명 이상인 동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중 영등포구에 있는 동만 찾기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POP2008 &gt; 23000 and SGG_NM = ‘</a:t>
            </a:r>
            <a:r>
              <a:rPr lang="ko-KR" altLang="en-US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영등포구</a:t>
            </a:r>
            <a:r>
              <a:rPr lang="en-US" altLang="ko-KR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’</a:t>
            </a:r>
            <a:endParaRPr lang="en-US" sz="1400" b="1" i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1000" y="4407593"/>
            <a:ext cx="4286248" cy="9264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buFont typeface="Wingdings" charset="2"/>
              <a:buChar char="§"/>
            </a:pPr>
            <a:r>
              <a:rPr 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2008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년 인구가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23,000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명 이상인 동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중 영등포구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관악구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중랑구에 있는 동만 찾기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POP2008 &gt; 23000 and SGG_NM  in (‘</a:t>
            </a:r>
            <a:r>
              <a:rPr lang="ko-KR" altLang="en-US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영등포구</a:t>
            </a:r>
            <a:r>
              <a:rPr lang="en-US" altLang="ko-KR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’, ‘</a:t>
            </a:r>
            <a:r>
              <a:rPr lang="ko-KR" altLang="en-US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관악구</a:t>
            </a:r>
            <a:r>
              <a:rPr lang="en-US" altLang="ko-KR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’,</a:t>
            </a:r>
            <a:r>
              <a:rPr lang="ko-KR" altLang="en-US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‘</a:t>
            </a:r>
            <a:r>
              <a:rPr lang="ko-KR" altLang="en-US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중랑구</a:t>
            </a:r>
            <a:r>
              <a:rPr lang="en-US" altLang="ko-KR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’)</a:t>
            </a:r>
            <a:endParaRPr lang="en-US" sz="1400" b="1" i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000" y="5562600"/>
            <a:ext cx="4286248" cy="4955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buFont typeface="Wingdings" charset="2"/>
              <a:buChar char="§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동이름 중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신**동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모두 찾기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</a:pPr>
            <a:r>
              <a:rPr 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EMD_NM  like ‘</a:t>
            </a:r>
            <a:r>
              <a:rPr lang="ko-KR" altLang="en-US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신</a:t>
            </a:r>
            <a:r>
              <a:rPr lang="en-US" altLang="ko-KR" sz="1400" b="1" i="1" dirty="0" smtClean="0">
                <a:solidFill>
                  <a:srgbClr val="FF0000"/>
                </a:solidFill>
                <a:latin typeface="+mn-ea"/>
                <a:ea typeface="+mn-ea"/>
              </a:rPr>
              <a:t>%’</a:t>
            </a:r>
            <a:endParaRPr lang="en-US" sz="1400" b="1" i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810353" y="5124382"/>
            <a:ext cx="838201" cy="3048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19800" y="5638800"/>
            <a:ext cx="2659831" cy="2154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sz="1400" dirty="0" smtClean="0">
                <a:latin typeface="+mn-ea"/>
              </a:rPr>
              <a:t>ILIKE</a:t>
            </a:r>
            <a:r>
              <a:rPr lang="ko-KR" altLang="en-US" sz="1400" dirty="0" smtClean="0">
                <a:latin typeface="+mn-ea"/>
              </a:rPr>
              <a:t>는 </a:t>
            </a:r>
            <a:r>
              <a:rPr lang="en-US" altLang="ko-KR" sz="1400" dirty="0" smtClean="0">
                <a:latin typeface="+mn-ea"/>
              </a:rPr>
              <a:t>Case Insensitive LIKE</a:t>
            </a:r>
            <a:r>
              <a:rPr lang="ko-KR" altLang="en-US" sz="1400" dirty="0" smtClean="0">
                <a:latin typeface="+mn-ea"/>
              </a:rPr>
              <a:t>임 </a:t>
            </a:r>
            <a:endParaRPr lang="en-US" sz="1400" dirty="0" smtClean="0">
              <a:latin typeface="+mn-ea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III-5.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속성 정보 검색 및 질의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0007" y="1535409"/>
            <a:ext cx="330324" cy="33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480" y="4486153"/>
            <a:ext cx="4968552" cy="305919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44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Field Calculator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를 이용한 정보 갱신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III-5.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속성 정보 검색 및 질의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27013" y="1447800"/>
            <a:ext cx="9405937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Field Calculator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를 이용하여 속성 정보의 수정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변환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기하정보 추가 등이 가능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2480" y="2274082"/>
            <a:ext cx="4528120" cy="15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Field Calculator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‘Attribute Table Viewer’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수정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버튼을 켰을 경우 활성화됨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Field Calculator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는 연산자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수학함수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변환함수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문자함수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기하함수 등을 제공하여 사용자가 필드와 공간 정보를 활용하여 새로운 정보를 생성할 수 있도록 함 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4836843" y="4372329"/>
            <a:ext cx="533563" cy="53356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43106" y="4372330"/>
            <a:ext cx="533563" cy="53356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4118410"/>
            <a:ext cx="83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수정 버튼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61609" y="4118410"/>
            <a:ext cx="172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Field Calculator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버튼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2480" y="5589240"/>
            <a:ext cx="5126444" cy="5539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연습 문제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: Field Calculator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를 이용하여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동별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인구밀도 구하기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ko-KR" sz="1000" dirty="0" smtClean="0">
                <a:solidFill>
                  <a:prstClr val="white"/>
                </a:solidFill>
              </a:rPr>
              <a:t>POP2008 / (</a:t>
            </a:r>
            <a:r>
              <a:rPr lang="en-US" altLang="ko-KR" sz="1000" dirty="0" err="1" smtClean="0">
                <a:solidFill>
                  <a:prstClr val="white"/>
                </a:solidFill>
              </a:rPr>
              <a:t>Shape_Area</a:t>
            </a:r>
            <a:r>
              <a:rPr lang="en-US" altLang="ko-KR" sz="1000" dirty="0" smtClean="0">
                <a:solidFill>
                  <a:prstClr val="white"/>
                </a:solidFill>
              </a:rPr>
              <a:t> / 1000000)</a:t>
            </a:r>
            <a:endParaRPr lang="ko-KR" altLang="en-US" sz="10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7174" y="2374313"/>
            <a:ext cx="4200956" cy="39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45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공간 질의 및 공간 프로세싱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1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 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III-6.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공간 질의 및 공간 </a:t>
            </a:r>
            <a:r>
              <a:rPr lang="ko-KR" altLang="en-US" sz="2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프로세싱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1000" y="1447800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8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차선 이상 도로로부터 직선거리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500m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이상 떨어져 있는 소방서 찾기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480" y="1905000"/>
            <a:ext cx="9328720" cy="20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‘Sample Data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폴더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밑에 있는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‘Seoul’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폴더에서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road_link2.shp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와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firestation.shp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열기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[Column Filter]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[Query]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명령을 이용하여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‘Lanes &gt;= 8’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만 선택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[Vector] -&gt; [Geoprocessing Tools] -&gt; [Buffer]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실행한 뒤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500m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버퍼로 설정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‘Dissolve buffer results’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를 선택한 뒤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결과 파일을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buffered_road.shp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로 지정하고 분석 수행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이후 결과파일 열기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[Plugins] -&gt; [Spatial Query]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실행하고  위에서부터 순서대로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firestation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선택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공간연산으로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‘Is disjoint’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‘Reference feature of’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buffered_road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[Apply]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클릭 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⑤ 결과창에서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버튼을 눌러서 선택된 소방서만 확인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22" name="Picture 21" descr="스크린샷 2012-01-18 오후 8.13.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3142" y="4061497"/>
            <a:ext cx="3556675" cy="2520000"/>
          </a:xfrm>
          <a:prstGeom prst="rect">
            <a:avLst/>
          </a:prstGeom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464" y="4073436"/>
            <a:ext cx="2942785" cy="25202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20926" y="4061497"/>
            <a:ext cx="2822539" cy="25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46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공간 질의 및 공간 프로세싱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2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 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1000" y="1447800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동별로 되어 있는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SHP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을 구별 정보로 재가공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480" y="1905000"/>
            <a:ext cx="9328720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[Vector] -&gt; [Geoprocessing Tools] -&gt;[Dissolve] 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‘Dissolve’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Input Vector Layer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admin_emd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이후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‘Dissolve Field’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‘SGG_NM’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결과 파일로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admin_gu.shp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지정하고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클릭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결과 파일을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로드하고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[Layer] -&gt; [Labeling]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실행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‘Layer Labeling Settings’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‘Label this layer with’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SGG_NM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설정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III-6.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공간 질의 및 공간 </a:t>
            </a:r>
            <a:r>
              <a:rPr lang="ko-KR" altLang="en-US" sz="2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프로세싱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464" y="4127735"/>
            <a:ext cx="2803157" cy="1857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1409" y="3648319"/>
            <a:ext cx="3098768" cy="2815837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65" y="3528312"/>
            <a:ext cx="3526867" cy="30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5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5128" y="3939010"/>
            <a:ext cx="3122635" cy="2677320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47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공간 질의 및 공간 프로세싱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3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 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1000" y="1447800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한강을 포함하고 있는 구별 한강 면적 구하기 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480" y="1905000"/>
            <a:ext cx="9328720" cy="2019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샘플 자료에서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river.shp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열기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[Vector] -&gt; [Geoprocessing Tools] -&gt; [Intersect]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‘Intersect’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‘Input vector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layer’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admin_gu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선택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‘Intersect layer’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river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선택한 뒤 결과 파일로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gu_over_river.shp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지정하고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[Vector] -&gt; [Geoprocessing Tools] -&gt; [Dissolve]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실행해서 같은 구 이름으로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SHP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재가공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⑤     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를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클릭하여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Field Calculator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이후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‘Field Calculator’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Output Field Name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으로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River_AR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’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입력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‘Operators’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‘$area’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입력 후 하단의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[OK]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실행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323373" y="4221088"/>
            <a:ext cx="904390" cy="223802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III-6.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공간 질의 및 공간 </a:t>
            </a:r>
            <a:r>
              <a:rPr lang="ko-KR" altLang="en-US" sz="2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프로세싱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480" y="4305562"/>
            <a:ext cx="2581451" cy="1944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2220" y="3939010"/>
            <a:ext cx="2814619" cy="2677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520" y="3392239"/>
            <a:ext cx="288032" cy="3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950" y="2286000"/>
            <a:ext cx="88074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altLang="ko-KR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IV</a:t>
            </a:r>
            <a:r>
              <a:rPr 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. </a:t>
            </a:r>
            <a:r>
              <a:rPr lang="en-US" sz="66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PyQGIS</a:t>
            </a:r>
            <a:r>
              <a:rPr 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 </a:t>
            </a:r>
            <a:r>
              <a:rPr lang="ko-KR" alt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익히기</a:t>
            </a:r>
            <a:endParaRPr lang="en-US" sz="66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pic>
        <p:nvPicPr>
          <p:cNvPr id="4" name="Picture 3" descr="qgis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1536" y="0"/>
            <a:ext cx="884464" cy="990600"/>
          </a:xfrm>
          <a:prstGeom prst="rect">
            <a:avLst/>
          </a:prstGeom>
        </p:spPr>
      </p:pic>
      <p:pic>
        <p:nvPicPr>
          <p:cNvPr id="5" name="Picture 4" descr="geoserver-logo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1800" y="0"/>
            <a:ext cx="2120900" cy="672920"/>
          </a:xfrm>
          <a:prstGeom prst="rect">
            <a:avLst/>
          </a:prstGeom>
        </p:spPr>
      </p:pic>
      <p:pic>
        <p:nvPicPr>
          <p:cNvPr id="6" name="Picture 5" descr="스크린샷 2010-11-23 오후 2.14.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2400" y="609600"/>
            <a:ext cx="914400" cy="922421"/>
          </a:xfrm>
          <a:prstGeom prst="rect">
            <a:avLst/>
          </a:prstGeom>
        </p:spPr>
      </p:pic>
      <p:pic>
        <p:nvPicPr>
          <p:cNvPr id="7" name="Picture 6" descr="mapfish_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0800" y="762000"/>
            <a:ext cx="1272798" cy="678826"/>
          </a:xfrm>
          <a:prstGeom prst="rect">
            <a:avLst/>
          </a:prstGeom>
        </p:spPr>
      </p:pic>
      <p:pic>
        <p:nvPicPr>
          <p:cNvPr id="8" name="Picture 7" descr="openlayers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9756" y="177800"/>
            <a:ext cx="1549400" cy="2943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3643314"/>
            <a:ext cx="8662537" cy="24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  <a:buFontTx/>
              <a:buChar char="-"/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–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Tx/>
              <a:buChar char="-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Tx/>
              <a:buChar char="-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교재는 다음의 내용을 토대로 제작되었습니다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622300" lvl="1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400" dirty="0" err="1" smtClean="0">
                <a:solidFill>
                  <a:srgbClr val="000000"/>
                </a:solidFill>
                <a:latin typeface="+mn-ea"/>
                <a:ea typeface="+mn-ea"/>
              </a:rPr>
              <a:t>PyQGIS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Developer Cookbook :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hlinkClick r:id="rId7"/>
              </a:rPr>
              <a:t>http://www.qgis.org/pyqgis-cookbook/index.html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622300" lvl="1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Quantum GIS API Documentation :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hlinkClick r:id="rId8"/>
              </a:rPr>
              <a:t>http://doc.qgis.org/api/index.html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622300" lvl="1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FOSS4G Korea Technical Workshop: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hlinkClick r:id="rId9"/>
              </a:rPr>
              <a:t> http://www.osgeo.kr/84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622300" lvl="1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 Workshop: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hlinkClick r:id="rId10"/>
              </a:rPr>
              <a:t>http://www.qgisworkshop.org/html/workshop/index.html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622300" lvl="1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Script Runner: 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hlinkClick r:id="rId11"/>
              </a:rPr>
              <a:t>http://spatialgalaxy.net/2012/01/29/script-runner-a-plugin-to-run-python-scripts-in-qgis/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622300" lvl="1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The Python Tutorial: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hlinkClick r:id="rId12"/>
              </a:rPr>
              <a:t>http://docs.python.org/2/tutorial/index.html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58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49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227012" y="914400"/>
            <a:ext cx="9374187" cy="537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PyQGIS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소개</a:t>
            </a:r>
            <a:endParaRPr lang="en-US" altLang="ko-KR" sz="14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Python, QT, 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PyQT</a:t>
            </a:r>
            <a:endParaRPr lang="en-US" altLang="ko-KR" sz="14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Python in QGIS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Python Console, Python 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Plugins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, Python Applications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개발환경 준비</a:t>
            </a:r>
            <a:endParaRPr lang="en-US" altLang="ko-KR" sz="14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Python IDLE, QGIS Script Runner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Quantum GIS API </a:t>
            </a: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이해</a:t>
            </a:r>
            <a:endParaRPr lang="en-US" altLang="ko-KR" sz="14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Module: core, 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gui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, analysis…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Interface: 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QgisInterface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iface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), canvas, 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DataProvider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, Layer(Vector, Raster, 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Plugin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 layer), 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QgsFeature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QgsField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QgsGeometry</a:t>
            </a:r>
            <a:endParaRPr lang="en-US" altLang="ko-KR" sz="14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Python Coding Style</a:t>
            </a:r>
          </a:p>
          <a:p>
            <a:pPr marL="285750" lvl="1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PyQGIS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 Console </a:t>
            </a: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활용</a:t>
            </a:r>
            <a:endParaRPr lang="en-US" altLang="ko-KR" sz="14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742950" lvl="2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Accessing &amp; loading vector/raster layer</a:t>
            </a:r>
          </a:p>
          <a:p>
            <a:pPr marL="742950" lvl="2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Accessing geometry &amp; attributes</a:t>
            </a:r>
          </a:p>
          <a:p>
            <a:pPr marL="285750" lvl="1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err="1" smtClean="0">
                <a:solidFill>
                  <a:srgbClr val="404040"/>
                </a:solidFill>
                <a:cs typeface="맑은 고딕" pitchFamily="50" charset="-128"/>
              </a:rPr>
              <a:t>PyQGIS</a:t>
            </a: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 Script Runner </a:t>
            </a:r>
            <a:r>
              <a:rPr lang="ko-KR" altLang="en-US" sz="1400" b="1" dirty="0" smtClean="0">
                <a:solidFill>
                  <a:srgbClr val="404040"/>
                </a:solidFill>
                <a:cs typeface="맑은 고딕" pitchFamily="50" charset="-128"/>
              </a:rPr>
              <a:t>활용</a:t>
            </a:r>
            <a:endParaRPr lang="en-US" altLang="ko-KR" sz="1400" b="1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400" b="1" dirty="0" smtClean="0">
                <a:solidFill>
                  <a:srgbClr val="404040"/>
                </a:solidFill>
                <a:cs typeface="맑은 고딕" pitchFamily="50" charset="-128"/>
              </a:rPr>
              <a:t>Layer Operation</a:t>
            </a:r>
            <a:endParaRPr lang="en-US" altLang="ko-KR" sz="14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IV-1.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목차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65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 Desktop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의 주요 사양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1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I. Quantum GIS(QGIS)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개요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304800" y="1447800"/>
            <a:ext cx="9296400" cy="483209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400050" indent="-400050">
              <a:buFont typeface="Wingdings" charset="2"/>
              <a:buChar char="§"/>
              <a:defRPr/>
            </a:pPr>
            <a:r>
              <a:rPr lang="ko-KR" altLang="en-US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다양한 공간 자료 포맷 지원</a:t>
            </a:r>
            <a:r>
              <a:rPr lang="en-US" altLang="ko-KR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: </a:t>
            </a:r>
          </a:p>
          <a:p>
            <a:pPr marL="742950" lvl="1" indent="-285750">
              <a:buFont typeface="AppleGothic"/>
              <a:buChar char="-"/>
              <a:defRPr/>
            </a:pP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PostGIS, SpatiaLite 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등 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OGR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을 이용한 대부분의 벡터 포맷 지원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(SHP, TAB, SDTS, GML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 등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)</a:t>
            </a:r>
          </a:p>
          <a:p>
            <a:pPr marL="742950" lvl="1" indent="-285750">
              <a:buFont typeface="AppleGothic"/>
              <a:buChar char="-"/>
              <a:defRPr/>
            </a:pP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GDAL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을 이용한 대부분의 래스터 포맷 지원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(</a:t>
            </a:r>
            <a:r>
              <a:rPr lang="en-US" altLang="ko-KR" sz="1600" dirty="0" err="1" smtClean="0">
                <a:latin typeface="+mn-lt"/>
                <a:ea typeface="Arial" charset="0"/>
                <a:cs typeface="Arial" charset="0"/>
              </a:rPr>
              <a:t>GeoTiff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, USGS DEM, IMG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 등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)</a:t>
            </a:r>
          </a:p>
          <a:p>
            <a:pPr marL="742950" lvl="1" indent="-285750">
              <a:buFont typeface="AppleGothic"/>
              <a:buChar char="-"/>
              <a:defRPr/>
            </a:pP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OGC WMS, WMS-</a:t>
            </a:r>
            <a:r>
              <a:rPr lang="en-US" altLang="ko-KR" sz="1600" dirty="0" err="1" smtClean="0">
                <a:latin typeface="+mn-lt"/>
                <a:ea typeface="Arial" charset="0"/>
                <a:cs typeface="Arial" charset="0"/>
              </a:rPr>
              <a:t>T(Tile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 Cache), WFS, WFS-T</a:t>
            </a:r>
          </a:p>
          <a:p>
            <a:pPr marL="400050" indent="-400050">
              <a:defRPr/>
            </a:pPr>
            <a:endParaRPr lang="en-US" dirty="0" smtClean="0">
              <a:latin typeface="+mn-lt"/>
              <a:ea typeface="Arial" charset="0"/>
              <a:cs typeface="Arial" charset="0"/>
            </a:endParaRPr>
          </a:p>
          <a:p>
            <a:pPr marL="400050" indent="-400050">
              <a:buFont typeface="Wingdings" charset="2"/>
              <a:buChar char="§"/>
              <a:defRPr/>
            </a:pPr>
            <a:r>
              <a:rPr lang="ko-KR" altLang="en-US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사용자 친화적인 공간 자료 조작 도구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 :</a:t>
            </a:r>
          </a:p>
          <a:p>
            <a:pPr marL="742950" lvl="1" indent="-285750">
              <a:buFont typeface="AppleGothic"/>
              <a:buChar char="-"/>
              <a:defRPr/>
            </a:pP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EPSG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 등록 좌표계 및 사용자 좌표계 지원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실시간 투영 기능 제공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인쇄 구성기 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오버뷰 창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공간 책갈피 기능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객체 선택 및 조회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속성 정보 조회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,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 편집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,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 검색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객체 라벨링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벡터 다이어그램 중첩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벡터와 래스터에 다양한 심볼로지 적용 가능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경위도 격자 그리기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측정 기능 및 좌표 독취 기능 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50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err="1" smtClean="0">
                <a:solidFill>
                  <a:srgbClr val="404040"/>
                </a:solidFill>
                <a:cs typeface="맑은 고딕" pitchFamily="50" charset="-128"/>
              </a:rPr>
              <a:t>PyQGIS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란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?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IV-1. </a:t>
            </a:r>
            <a:r>
              <a:rPr lang="en-US" altLang="ko-KR" sz="2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PyQGIS</a:t>
            </a: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소개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1000" y="1447800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QGIS Python bindings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480" y="2043383"/>
            <a:ext cx="9328720" cy="445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65150" lvl="1" indent="-51435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b="1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Python </a:t>
            </a:r>
          </a:p>
          <a:p>
            <a:pPr marL="1022350" lvl="2" indent="-51435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  <a:ea typeface="+mn-ea"/>
              </a:rPr>
              <a:t>Python is a fun and powerful programming language used in web applications and desktop software. It can also be found wrapping </a:t>
            </a:r>
            <a:r>
              <a:rPr lang="en-US" altLang="ko-KR" dirty="0" err="1" smtClean="0">
                <a:latin typeface="+mn-ea"/>
                <a:ea typeface="+mn-ea"/>
              </a:rPr>
              <a:t>OSGeo</a:t>
            </a:r>
            <a:r>
              <a:rPr lang="en-US" altLang="ko-KR" dirty="0" smtClean="0">
                <a:latin typeface="+mn-ea"/>
                <a:ea typeface="+mn-ea"/>
              </a:rPr>
              <a:t>-backed libraries such as GDAL/OGR, JTS and GEOS</a:t>
            </a:r>
          </a:p>
          <a:p>
            <a:pPr marL="1022350" lvl="2" indent="-51435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endParaRPr lang="en-US" altLang="ko-KR" dirty="0" smtClean="0">
              <a:latin typeface="+mn-ea"/>
              <a:ea typeface="+mn-ea"/>
            </a:endParaRPr>
          </a:p>
          <a:p>
            <a:pPr marL="565150" lvl="1" indent="-51435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b="1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QT</a:t>
            </a:r>
          </a:p>
          <a:p>
            <a:pPr marL="1022350" lvl="2" indent="-51435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  <a:ea typeface="+mn-ea"/>
              </a:rPr>
              <a:t>Qt (pronounced: </a:t>
            </a:r>
            <a:r>
              <a:rPr lang="en-US" altLang="ko-KR" i="1" dirty="0" smtClean="0">
                <a:latin typeface="+mn-ea"/>
                <a:ea typeface="+mn-ea"/>
              </a:rPr>
              <a:t>cute</a:t>
            </a:r>
            <a:r>
              <a:rPr lang="en-US" altLang="ko-KR" dirty="0" smtClean="0">
                <a:latin typeface="+mn-ea"/>
                <a:ea typeface="+mn-ea"/>
              </a:rPr>
              <a:t> ) is an open-source cross-platform application framework (a set of tools) developed by Nokia for building graphical user interfaces (GUIs) and software. You’ve probably worked with Qt designed software if you’ve touched these programs: Google Earth, Virtual Box, Skype, Autodesk or Android </a:t>
            </a:r>
            <a:r>
              <a:rPr lang="en-US" altLang="ko-KR" dirty="0" err="1" smtClean="0">
                <a:latin typeface="+mn-ea"/>
                <a:ea typeface="+mn-ea"/>
              </a:rPr>
              <a:t>smartphones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marL="1022350" lvl="2" indent="-51435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endParaRPr lang="en-US" altLang="ko-KR" b="1" dirty="0" smtClean="0">
              <a:solidFill>
                <a:srgbClr val="404040"/>
              </a:solidFill>
              <a:latin typeface="+mn-ea"/>
              <a:ea typeface="+mn-ea"/>
              <a:cs typeface="맑은 고딕" pitchFamily="50" charset="-128"/>
            </a:endParaRPr>
          </a:p>
          <a:p>
            <a:pPr marL="565150" lvl="1" indent="-51435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b="1" dirty="0" err="1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PyQT</a:t>
            </a:r>
            <a:endParaRPr lang="en-US" altLang="ko-KR" b="1" dirty="0" smtClean="0">
              <a:solidFill>
                <a:srgbClr val="404040"/>
              </a:solidFill>
              <a:latin typeface="+mn-ea"/>
              <a:ea typeface="+mn-ea"/>
              <a:cs typeface="맑은 고딕" pitchFamily="50" charset="-128"/>
            </a:endParaRPr>
          </a:p>
          <a:p>
            <a:pPr marL="1022350" lvl="2" indent="-51435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dirty="0" err="1" smtClean="0">
                <a:latin typeface="+mn-ea"/>
                <a:ea typeface="+mn-ea"/>
              </a:rPr>
              <a:t>PyQt</a:t>
            </a:r>
            <a:r>
              <a:rPr lang="en-US" altLang="ko-KR" dirty="0" smtClean="0">
                <a:latin typeface="+mn-ea"/>
                <a:ea typeface="+mn-ea"/>
              </a:rPr>
              <a:t> is a Python binding of the cross-platform GUI toolkit Qt</a:t>
            </a:r>
            <a:endParaRPr lang="en-US" altLang="ko-KR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3074" name="Picture 2" descr="homep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604" y="1814513"/>
            <a:ext cx="2009775" cy="676276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3976" y="3429000"/>
            <a:ext cx="513458" cy="59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 descr="Python and Qt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1166" y="5572140"/>
            <a:ext cx="428628" cy="447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223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51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err="1" smtClean="0">
                <a:solidFill>
                  <a:srgbClr val="404040"/>
                </a:solidFill>
                <a:cs typeface="맑은 고딕" pitchFamily="50" charset="-128"/>
              </a:rPr>
              <a:t>PyQGIS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를 활용하는 방법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IV-2. Python in QGIS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480" y="1571612"/>
            <a:ext cx="9328720" cy="473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65150" lvl="1" indent="-51435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fr-FR" altLang="ko-KR" sz="2000" b="1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Python Console</a:t>
            </a:r>
          </a:p>
          <a:p>
            <a:pPr marL="1022350" lvl="2" indent="-51435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2000" dirty="0" smtClean="0">
                <a:latin typeface="+mn-ea"/>
                <a:ea typeface="+mn-ea"/>
              </a:rPr>
              <a:t>a command-line terminal inside QGIS to test ideas and do one-off quick jobs</a:t>
            </a:r>
          </a:p>
          <a:p>
            <a:pPr marL="1022350" lvl="2" indent="-51435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2000" dirty="0" smtClean="0">
                <a:latin typeface="+mn-ea"/>
                <a:ea typeface="+mn-ea"/>
              </a:rPr>
              <a:t>ArcGIS Python Window</a:t>
            </a:r>
            <a:endParaRPr lang="fr-FR" altLang="ko-KR" sz="2000" dirty="0" smtClean="0">
              <a:latin typeface="+mn-ea"/>
              <a:ea typeface="+mn-ea"/>
            </a:endParaRPr>
          </a:p>
          <a:p>
            <a:pPr marL="565150" lvl="1" indent="-51435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fr-FR" altLang="ko-KR" sz="2000" b="1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Python Plugins</a:t>
            </a:r>
          </a:p>
          <a:p>
            <a:pPr marL="1022350" lvl="2" indent="-51435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2000" dirty="0" smtClean="0">
                <a:latin typeface="+mn-ea"/>
                <a:ea typeface="+mn-ea"/>
              </a:rPr>
              <a:t>creating/extending editing tools that interact with data inside the QGIS environment</a:t>
            </a:r>
          </a:p>
          <a:p>
            <a:pPr marL="1022350" lvl="2" indent="-51435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2000" dirty="0" smtClean="0">
                <a:latin typeface="+mn-ea"/>
                <a:ea typeface="+mn-ea"/>
              </a:rPr>
              <a:t>ArcGIS ArcToolbox Script</a:t>
            </a:r>
            <a:endParaRPr lang="fr-FR" altLang="ko-KR" sz="2000" dirty="0" smtClean="0">
              <a:latin typeface="+mn-ea"/>
              <a:ea typeface="+mn-ea"/>
            </a:endParaRPr>
          </a:p>
          <a:p>
            <a:pPr marL="565150" lvl="1" indent="-51435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fr-FR" altLang="ko-KR" sz="2000" b="1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Python Applications</a:t>
            </a:r>
          </a:p>
          <a:p>
            <a:pPr marL="815975" lvl="2" indent="-307975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2000" dirty="0" smtClean="0">
                <a:latin typeface="+mn-ea"/>
                <a:ea typeface="+mn-ea"/>
              </a:rPr>
              <a:t>writing Python applications from scratch that are built off QGIS and Qt libraries. These applications would process spatial data outside the QGIS application but use core functionality under the hood</a:t>
            </a:r>
          </a:p>
          <a:p>
            <a:pPr marL="815975" lvl="2" indent="-307975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latin typeface="+mn-ea"/>
                <a:ea typeface="+mn-ea"/>
              </a:rPr>
              <a:t>ArcGIS Server &amp; Engine + GeoProcessing Script</a:t>
            </a:r>
          </a:p>
        </p:txBody>
      </p:sp>
    </p:spTree>
    <p:extLst>
      <p:ext uri="{BB962C8B-B14F-4D97-AF65-F5344CB8AC3E}">
        <p14:creationId xmlns:p14="http://schemas.microsoft.com/office/powerpoint/2010/main" val="30479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52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Script Runner Plugin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설치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IV-3.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개발환경 준비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1000" y="1447800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플러그인 </a:t>
            </a:r>
            <a:r>
              <a:rPr lang="ko-KR" alt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작성없이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외부에서 작성한 </a:t>
            </a:r>
            <a:r>
              <a:rPr lang="en-US" altLang="ko-KR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PyQGIS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스크립트를 실행하는 도구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480" y="1905000"/>
            <a:ext cx="93287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[Plugins] -&gt; [Manage and Install Plugins…]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[Get more]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Script Runner</a:t>
            </a: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Script Runner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plugin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선택 후 설치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0024" y="6211669"/>
            <a:ext cx="94329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출처</a:t>
            </a:r>
            <a:r>
              <a:rPr lang="en-US" altLang="ko-KR" sz="1400" dirty="0" smtClean="0">
                <a:latin typeface="+mn-ea"/>
                <a:ea typeface="+mn-ea"/>
              </a:rPr>
              <a:t>: </a:t>
            </a:r>
            <a:r>
              <a:rPr lang="en-US" altLang="ko-KR" sz="1400" dirty="0" smtClean="0">
                <a:latin typeface="+mn-ea"/>
                <a:ea typeface="+mn-ea"/>
                <a:hlinkClick r:id="rId2"/>
              </a:rPr>
              <a:t>http://spatialgalaxy.net/2012/01/29/script-runner-a-plugin-to-run-python-scripts-in-qgis/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013" y="3071810"/>
            <a:ext cx="4941922" cy="31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6907" y="2714620"/>
            <a:ext cx="4356044" cy="3519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240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406" y="3071810"/>
            <a:ext cx="574357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53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Python IDLE(Integrated </a:t>
            </a:r>
            <a:r>
              <a:rPr lang="en-US" altLang="ko-KR" sz="1500" b="1" dirty="0" err="1" smtClean="0">
                <a:solidFill>
                  <a:srgbClr val="404040"/>
                </a:solidFill>
                <a:cs typeface="맑은 고딕" pitchFamily="50" charset="-128"/>
              </a:rPr>
              <a:t>DeveLopment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 Environment)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설치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IV-3.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개발환경 준비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1000" y="1447800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Python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통합 개발 환경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480" y="1905000"/>
            <a:ext cx="93287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3"/>
              </a:rPr>
              <a:t>http://python.org/download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에 접속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Python 2.7.x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버전 다운로드 후 설치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코드 편집용이므로 일반 텍스트 편집기를 이용해도 됨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7116" y="3049804"/>
            <a:ext cx="5965834" cy="3593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996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54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GIS Objects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및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Application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의 구성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IV-4. Quantum GIS API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이해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1370885"/>
            <a:ext cx="9432925" cy="4858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1809728" y="6286520"/>
            <a:ext cx="7429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+mn-ea"/>
                <a:ea typeface="+mn-ea"/>
              </a:rPr>
              <a:t>출처</a:t>
            </a:r>
            <a:r>
              <a:rPr lang="en-US" altLang="ko-KR" sz="1600" dirty="0" smtClean="0">
                <a:latin typeface="+mn-ea"/>
                <a:ea typeface="+mn-ea"/>
              </a:rPr>
              <a:t>: OGC: GO(Geographic Objects )-1 Application Objects. Retired 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60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55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Plugin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사용하기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IV-4. Quantum GIS API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이해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1000" y="1447800"/>
            <a:ext cx="9067800" cy="307777"/>
          </a:xfrm>
          <a:prstGeom prst="rect">
            <a:avLst/>
          </a:prstGeom>
          <a:solidFill>
            <a:srgbClr val="FFC0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Quantum GIS API Documentation: 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  <a:ea typeface="+mn-ea"/>
                <a:hlinkClick r:id="rId2"/>
              </a:rPr>
              <a:t>http://doc.qgis.org/api/index.html</a:t>
            </a:r>
            <a:endParaRPr lang="ko-KR" altLang="en-US" sz="20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0025" y="2000240"/>
            <a:ext cx="4752975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lvl="1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모듈 구성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 smtClean="0">
                <a:solidFill>
                  <a:srgbClr val="000000"/>
                </a:solidFill>
                <a:latin typeface="+mn-ea"/>
                <a:ea typeface="+mn-ea"/>
                <a:hlinkClick r:id="rId3"/>
              </a:rPr>
              <a:t> QGIS core library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 smtClean="0">
                <a:solidFill>
                  <a:srgbClr val="000000"/>
                </a:solidFill>
                <a:latin typeface="+mn-ea"/>
                <a:ea typeface="+mn-ea"/>
                <a:hlinkClick r:id="rId4"/>
              </a:rPr>
              <a:t> QGIS </a:t>
            </a:r>
            <a:r>
              <a:rPr lang="en-US" altLang="ko-KR" sz="2000" dirty="0" err="1" smtClean="0">
                <a:solidFill>
                  <a:srgbClr val="000000"/>
                </a:solidFill>
                <a:latin typeface="+mn-ea"/>
                <a:ea typeface="+mn-ea"/>
                <a:hlinkClick r:id="rId4"/>
              </a:rPr>
              <a:t>gui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  <a:ea typeface="+mn-ea"/>
                <a:hlinkClick r:id="rId4"/>
              </a:rPr>
              <a:t> library.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 smtClean="0">
                <a:solidFill>
                  <a:srgbClr val="000000"/>
                </a:solidFill>
                <a:latin typeface="+mn-ea"/>
                <a:ea typeface="+mn-ea"/>
                <a:hlinkClick r:id="rId5"/>
              </a:rPr>
              <a:t> QGIS analysis library.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2">
              <a:buFont typeface="Wingdings" pitchFamily="2" charset="2"/>
              <a:buChar char="§"/>
            </a:pPr>
            <a:r>
              <a:rPr lang="en-US" altLang="ko-KR" sz="2000" dirty="0" err="1" smtClean="0">
                <a:latin typeface="+mn-ea"/>
                <a:ea typeface="+mn-ea"/>
                <a:hlinkClick r:id="rId6"/>
              </a:rPr>
              <a:t>QgsGeometryAnalyzer</a:t>
            </a:r>
            <a:endParaRPr lang="en-US" altLang="ko-KR" sz="2000" dirty="0" smtClean="0">
              <a:latin typeface="+mn-ea"/>
              <a:ea typeface="+mn-ea"/>
            </a:endParaRPr>
          </a:p>
          <a:p>
            <a:pPr lvl="2">
              <a:buFont typeface="Wingdings" pitchFamily="2" charset="2"/>
              <a:buChar char="§"/>
            </a:pPr>
            <a:r>
              <a:rPr lang="en-US" altLang="ko-KR" sz="2000" dirty="0" err="1" smtClean="0">
                <a:latin typeface="+mn-ea"/>
                <a:ea typeface="+mn-ea"/>
                <a:hlinkClick r:id="rId7"/>
              </a:rPr>
              <a:t>QgsOverlayAnalyzer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 smtClean="0">
                <a:solidFill>
                  <a:srgbClr val="000000"/>
                </a:solidFill>
                <a:latin typeface="+mn-ea"/>
                <a:ea typeface="+mn-ea"/>
                <a:hlinkClick r:id="rId8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+mn-ea"/>
                <a:ea typeface="+mn-ea"/>
                <a:hlinkClick r:id="rId8"/>
              </a:rPr>
              <a:t>MapComposer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 smtClean="0">
                <a:solidFill>
                  <a:srgbClr val="000000"/>
                </a:solidFill>
                <a:latin typeface="+mn-ea"/>
                <a:ea typeface="+mn-ea"/>
                <a:hlinkClick r:id="rId9"/>
              </a:rPr>
              <a:t> QGIS network analysis library.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000" y="2000240"/>
            <a:ext cx="4752975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lvl="1" indent="-342900" defTabSz="939800" eaLnBrk="0" fontAlgn="b" hangingPunct="0">
              <a:spcBef>
                <a:spcPct val="30000"/>
              </a:spcBef>
              <a:buFont typeface="+mj-ea"/>
              <a:buAutoNum type="circleNumDbPlain" startAt="2"/>
            </a:pPr>
            <a:r>
              <a:rPr lang="ko-KR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주요 클래스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815975" lvl="2" indent="-307975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2000" dirty="0" err="1" smtClean="0">
                <a:solidFill>
                  <a:srgbClr val="000000"/>
                </a:solidFill>
                <a:latin typeface="+mn-ea"/>
                <a:ea typeface="+mn-ea"/>
              </a:rPr>
              <a:t>QgisInterface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2000" dirty="0" err="1" smtClean="0">
                <a:solidFill>
                  <a:srgbClr val="000000"/>
                </a:solidFill>
                <a:latin typeface="+mn-ea"/>
                <a:ea typeface="+mn-ea"/>
              </a:rPr>
              <a:t>iface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815975" lvl="2" indent="-307975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2000" dirty="0" err="1" smtClean="0">
                <a:solidFill>
                  <a:srgbClr val="000000"/>
                </a:solidFill>
                <a:latin typeface="+mn-ea"/>
                <a:ea typeface="+mn-ea"/>
              </a:rPr>
              <a:t>QgsMapCanvas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815975" lvl="2" indent="-307975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2000" dirty="0" err="1" smtClean="0">
                <a:solidFill>
                  <a:srgbClr val="000000"/>
                </a:solidFill>
                <a:latin typeface="+mn-ea"/>
                <a:ea typeface="+mn-ea"/>
              </a:rPr>
              <a:t>QgsDataProvider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815975" lvl="2" indent="-307975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2000" dirty="0" err="1" smtClean="0">
                <a:solidFill>
                  <a:srgbClr val="000000"/>
                </a:solidFill>
                <a:latin typeface="+mn-ea"/>
                <a:ea typeface="+mn-ea"/>
              </a:rPr>
              <a:t>QgsLayer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273175" lvl="3" indent="-307975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2000" dirty="0" smtClean="0">
                <a:solidFill>
                  <a:srgbClr val="000000"/>
                </a:solidFill>
                <a:latin typeface="+mn-ea"/>
                <a:ea typeface="+mn-ea"/>
              </a:rPr>
              <a:t>Vector, Raster, </a:t>
            </a:r>
            <a:r>
              <a:rPr lang="en-US" altLang="ko-KR" sz="2000" dirty="0" err="1" smtClean="0">
                <a:solidFill>
                  <a:srgbClr val="000000"/>
                </a:solidFill>
                <a:latin typeface="+mn-ea"/>
                <a:ea typeface="+mn-ea"/>
              </a:rPr>
              <a:t>Plugin</a:t>
            </a:r>
            <a:r>
              <a:rPr lang="en-US" altLang="ko-KR" sz="2000" dirty="0" smtClean="0">
                <a:solidFill>
                  <a:srgbClr val="000000"/>
                </a:solidFill>
                <a:latin typeface="+mn-ea"/>
                <a:ea typeface="+mn-ea"/>
              </a:rPr>
              <a:t> Layer </a:t>
            </a:r>
          </a:p>
          <a:p>
            <a:pPr marL="815975" lvl="2" indent="-307975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2000" dirty="0" err="1" smtClean="0">
                <a:solidFill>
                  <a:srgbClr val="000000"/>
                </a:solidFill>
                <a:latin typeface="+mn-ea"/>
                <a:ea typeface="+mn-ea"/>
              </a:rPr>
              <a:t>QgsFeature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815975" lvl="2" indent="-307975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2000" dirty="0" err="1" smtClean="0">
                <a:solidFill>
                  <a:srgbClr val="000000"/>
                </a:solidFill>
                <a:latin typeface="+mn-ea"/>
                <a:ea typeface="+mn-ea"/>
              </a:rPr>
              <a:t>QgsField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815975" lvl="2" indent="-307975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2000" dirty="0" err="1" smtClean="0">
                <a:solidFill>
                  <a:srgbClr val="000000"/>
                </a:solidFill>
                <a:latin typeface="+mn-ea"/>
                <a:ea typeface="+mn-ea"/>
              </a:rPr>
              <a:t>QgsGeometry</a:t>
            </a:r>
            <a:endParaRPr lang="en-US" altLang="ko-KR" sz="20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067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56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 Data Provider, Map Layer, Feature, Geometry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IV-4. Quantum GIS API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이해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9218" name="Picture 2" descr="Inheritance gra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282" y="1814513"/>
            <a:ext cx="3581400" cy="1857388"/>
          </a:xfrm>
          <a:prstGeom prst="rect">
            <a:avLst/>
          </a:prstGeom>
          <a:noFill/>
        </p:spPr>
      </p:pic>
      <p:pic>
        <p:nvPicPr>
          <p:cNvPr id="9220" name="Picture 4" descr="Inheritance grap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7314" y="1814513"/>
            <a:ext cx="4038600" cy="1685929"/>
          </a:xfrm>
          <a:prstGeom prst="rect">
            <a:avLst/>
          </a:prstGeom>
          <a:noFill/>
        </p:spPr>
      </p:pic>
      <p:pic>
        <p:nvPicPr>
          <p:cNvPr id="9222" name="Picture 6" descr="Collaboration grap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9013" y="4071942"/>
            <a:ext cx="2047885" cy="1920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507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57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GIS Map Canvas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IV-4. Quantum GIS API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이해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37890" name="Picture 2" descr="Collaboration gra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1428736"/>
            <a:ext cx="9432925" cy="5000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59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58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 Vector Layer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IV-4. Quantum GIS API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이해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40962" name="Picture 2" descr="Collaboration gra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1500174"/>
            <a:ext cx="9432925" cy="4929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141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59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 Raster Layer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IV-4. Quantum GIS API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이해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pic>
        <p:nvPicPr>
          <p:cNvPr id="41986" name="Picture 2" descr="Collaboration gra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1571612"/>
            <a:ext cx="9432925" cy="46434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269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6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 Desktop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의 주요 사양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2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I. Quantum GIS(QGIS)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개요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304800" y="1447800"/>
            <a:ext cx="9296400" cy="495520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400050" indent="-400050">
              <a:buFont typeface="Wingdings" charset="2"/>
              <a:buChar char="§"/>
              <a:defRPr/>
            </a:pPr>
            <a:r>
              <a:rPr lang="ko-KR" altLang="en-US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공간 자료 생성</a:t>
            </a:r>
            <a:r>
              <a:rPr lang="en-US" altLang="ko-KR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,</a:t>
            </a:r>
            <a:r>
              <a:rPr lang="ko-KR" altLang="en-US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 편집</a:t>
            </a:r>
            <a:r>
              <a:rPr lang="en-US" altLang="ko-KR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,</a:t>
            </a:r>
            <a:r>
              <a:rPr lang="ko-KR" altLang="en-US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 내보내기 기능 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: </a:t>
            </a: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디지타이징 기능 제공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속성 정보 및 래스터 계산 기능 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래스터 자료 위치 등록 기능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(</a:t>
            </a:r>
            <a:r>
              <a:rPr lang="en-US" altLang="ko-KR" sz="1600" dirty="0" err="1" smtClean="0">
                <a:latin typeface="+mn-lt"/>
                <a:ea typeface="Arial" charset="0"/>
                <a:cs typeface="Arial" charset="0"/>
              </a:rPr>
              <a:t>GeoReferencer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)</a:t>
            </a:r>
          </a:p>
          <a:p>
            <a:pPr marL="742950" lvl="1" indent="-285750">
              <a:buFont typeface="AppleGothic"/>
              <a:buChar char="-"/>
              <a:defRPr/>
            </a:pP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GPX 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포맷 읽기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/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내보내기 등 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400050" indent="-400050">
              <a:defRPr/>
            </a:pPr>
            <a:endParaRPr lang="en-US" dirty="0" smtClean="0">
              <a:latin typeface="+mn-lt"/>
              <a:ea typeface="Arial" charset="0"/>
              <a:cs typeface="Arial" charset="0"/>
            </a:endParaRPr>
          </a:p>
          <a:p>
            <a:pPr marL="400050" indent="-400050">
              <a:buFont typeface="Wingdings" charset="2"/>
              <a:buChar char="§"/>
              <a:defRPr/>
            </a:pPr>
            <a:r>
              <a:rPr lang="ko-KR" altLang="en-US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공간 분석 기능 </a:t>
            </a:r>
            <a:r>
              <a:rPr lang="en-US" altLang="ko-KR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:</a:t>
            </a:r>
            <a:endParaRPr lang="en-US" sz="2000" dirty="0" smtClean="0">
              <a:solidFill>
                <a:schemeClr val="tx2"/>
              </a:solidFill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Buffer, Intersect, Within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 등 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Map Algebra</a:t>
            </a: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지형 분석 기능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수문학적 모델링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네트워크 분석</a:t>
            </a:r>
            <a:r>
              <a:rPr lang="ko-KR" altLang="ko-KR" sz="1600" dirty="0" smtClean="0">
                <a:latin typeface="+mn-lt"/>
                <a:ea typeface="Arial" charset="0"/>
                <a:cs typeface="Arial" charset="0"/>
              </a:rPr>
              <a:t> 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등 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400050" indent="-400050">
              <a:buFont typeface="Wingdings" charset="2"/>
              <a:buChar char="§"/>
              <a:defRPr/>
            </a:pPr>
            <a:r>
              <a:rPr lang="ko-KR" altLang="en-US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강력한 플러그인 </a:t>
            </a:r>
            <a:r>
              <a:rPr lang="en-US" altLang="ko-KR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:</a:t>
            </a:r>
            <a:r>
              <a:rPr lang="ko-KR" altLang="en-US" sz="2000" dirty="0" smtClean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 </a:t>
            </a:r>
            <a:endParaRPr lang="en-US" sz="2000" dirty="0" smtClean="0">
              <a:solidFill>
                <a:schemeClr val="tx2"/>
              </a:solidFill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기본 플러그인 외에 다양한 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3</a:t>
            </a:r>
            <a:r>
              <a:rPr lang="en-US" altLang="ko-KR" sz="1600" baseline="30000" dirty="0" smtClean="0">
                <a:latin typeface="+mn-lt"/>
                <a:ea typeface="Arial" charset="0"/>
                <a:cs typeface="Arial" charset="0"/>
              </a:rPr>
              <a:t>rd</a:t>
            </a: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 Party 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플러그인 존재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en-US" altLang="ko-KR" sz="1600" dirty="0" smtClean="0">
                <a:latin typeface="+mn-lt"/>
                <a:ea typeface="Arial" charset="0"/>
                <a:cs typeface="Arial" charset="0"/>
              </a:rPr>
              <a:t>Python</a:t>
            </a:r>
            <a:r>
              <a:rPr lang="ko-KR" altLang="en-US" sz="1600" dirty="0" smtClean="0">
                <a:latin typeface="+mn-lt"/>
                <a:ea typeface="Arial" charset="0"/>
                <a:cs typeface="Arial" charset="0"/>
              </a:rPr>
              <a:t>을 이용한 플러그인 직접 개발 가능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  <a:p>
            <a:pPr marL="400050" indent="-400050">
              <a:buFont typeface="Wingdings" charset="2"/>
              <a:buChar char="§"/>
              <a:defRPr/>
            </a:pPr>
            <a:r>
              <a:rPr lang="ko-KR" altLang="en-US" sz="2000" dirty="0" smtClean="0">
                <a:solidFill>
                  <a:schemeClr val="tx2"/>
                </a:solidFill>
                <a:ea typeface="Arial" charset="0"/>
                <a:cs typeface="Arial" charset="0"/>
              </a:rPr>
              <a:t>편리한 인터넷 지도 발행 </a:t>
            </a:r>
            <a:r>
              <a:rPr lang="en-US" altLang="ko-KR" sz="2000" dirty="0" smtClean="0">
                <a:solidFill>
                  <a:schemeClr val="tx2"/>
                </a:solidFill>
                <a:ea typeface="Arial" charset="0"/>
                <a:cs typeface="Arial" charset="0"/>
              </a:rPr>
              <a:t>:</a:t>
            </a:r>
            <a:r>
              <a:rPr lang="ko-KR" altLang="en-US" sz="2000" dirty="0" smtClean="0">
                <a:solidFill>
                  <a:schemeClr val="tx2"/>
                </a:solidFill>
                <a:ea typeface="Arial" charset="0"/>
                <a:cs typeface="Arial" charset="0"/>
              </a:rPr>
              <a:t> </a:t>
            </a:r>
            <a:endParaRPr lang="en-US" sz="2000" dirty="0" smtClean="0">
              <a:solidFill>
                <a:schemeClr val="tx2"/>
              </a:solidFill>
              <a:ea typeface="Arial" charset="0"/>
              <a:cs typeface="Arial" charset="0"/>
            </a:endParaRPr>
          </a:p>
          <a:p>
            <a:pPr marL="742950" lvl="1" indent="-285750">
              <a:buFont typeface="AppleGothic"/>
              <a:buChar char="-"/>
              <a:defRPr/>
            </a:pPr>
            <a:r>
              <a:rPr lang="en-US" altLang="ko-KR" sz="1600" dirty="0" smtClean="0">
                <a:ea typeface="Arial" charset="0"/>
                <a:cs typeface="Arial" charset="0"/>
              </a:rPr>
              <a:t>QGIS Server</a:t>
            </a:r>
            <a:r>
              <a:rPr lang="ko-KR" altLang="en-US" sz="1600" dirty="0" smtClean="0">
                <a:ea typeface="Arial" charset="0"/>
                <a:cs typeface="Arial" charset="0"/>
              </a:rPr>
              <a:t> 혹은 </a:t>
            </a:r>
            <a:r>
              <a:rPr lang="en-US" altLang="ko-KR" sz="1600" dirty="0" smtClean="0">
                <a:ea typeface="Arial" charset="0"/>
                <a:cs typeface="Arial" charset="0"/>
              </a:rPr>
              <a:t>UMN MapServer</a:t>
            </a:r>
            <a:r>
              <a:rPr lang="ko-KR" altLang="en-US" sz="1600" dirty="0" smtClean="0">
                <a:ea typeface="Arial" charset="0"/>
                <a:cs typeface="Arial" charset="0"/>
              </a:rPr>
              <a:t>를 이용해 </a:t>
            </a:r>
            <a:r>
              <a:rPr lang="en-US" altLang="ko-KR" sz="1600" dirty="0" smtClean="0">
                <a:ea typeface="Arial" charset="0"/>
                <a:cs typeface="Arial" charset="0"/>
              </a:rPr>
              <a:t>QGIS </a:t>
            </a:r>
            <a:r>
              <a:rPr lang="ko-KR" altLang="en-US" sz="1600" dirty="0" smtClean="0">
                <a:ea typeface="Arial" charset="0"/>
                <a:cs typeface="Arial" charset="0"/>
              </a:rPr>
              <a:t>지도를 편리하게 인터넷으로 서비스 </a:t>
            </a:r>
            <a:endParaRPr lang="en-US" altLang="ko-KR" sz="1600" dirty="0" smtClean="0">
              <a:latin typeface="+mn-lt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60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Python Coding Style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IV-5. Python Coding Style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0025" y="1470301"/>
            <a:ext cx="9401175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dirty="0" smtClean="0">
                <a:latin typeface="+mn-ea"/>
                <a:ea typeface="+mn-ea"/>
              </a:rPr>
              <a:t>Use 4-space indentation, and no tabs.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 smtClean="0">
                <a:latin typeface="+mn-ea"/>
                <a:ea typeface="+mn-ea"/>
              </a:rPr>
              <a:t>Tabs introduce confusion, and are best left out.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smtClean="0">
                <a:latin typeface="+mn-ea"/>
                <a:ea typeface="+mn-ea"/>
              </a:rPr>
              <a:t>Wrap lines so that they don’t exceed 79 characters.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smtClean="0">
                <a:latin typeface="+mn-ea"/>
                <a:ea typeface="+mn-ea"/>
              </a:rPr>
              <a:t>Use blank lines to separate functions and classes, and larger blocks of code inside functions.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smtClean="0">
                <a:latin typeface="+mn-ea"/>
                <a:ea typeface="+mn-ea"/>
              </a:rPr>
              <a:t>When possible, put comments on a line of their own.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smtClean="0">
                <a:latin typeface="+mn-ea"/>
                <a:ea typeface="+mn-ea"/>
              </a:rPr>
              <a:t>Use </a:t>
            </a:r>
            <a:r>
              <a:rPr lang="en-US" altLang="ko-KR" dirty="0" err="1" smtClean="0">
                <a:latin typeface="+mn-ea"/>
                <a:ea typeface="+mn-ea"/>
              </a:rPr>
              <a:t>docstrings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smtClean="0">
                <a:latin typeface="+mn-ea"/>
                <a:ea typeface="+mn-ea"/>
              </a:rPr>
              <a:t>Use spaces around operators and after commas, but not directly inside bracketing constructs: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 smtClean="0">
                <a:latin typeface="+mn-ea"/>
                <a:ea typeface="+mn-ea"/>
              </a:rPr>
              <a:t> a = f(1, 2) + g(3, 4).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smtClean="0">
                <a:latin typeface="+mn-ea"/>
                <a:ea typeface="+mn-ea"/>
              </a:rPr>
              <a:t>Name your classes and functions consistently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 smtClean="0">
                <a:latin typeface="+mn-ea"/>
                <a:ea typeface="+mn-ea"/>
              </a:rPr>
              <a:t> The convention is to use </a:t>
            </a:r>
            <a:r>
              <a:rPr lang="en-US" altLang="ko-KR" dirty="0" err="1" smtClean="0">
                <a:latin typeface="+mn-ea"/>
                <a:ea typeface="+mn-ea"/>
              </a:rPr>
              <a:t>CamelCase</a:t>
            </a:r>
            <a:r>
              <a:rPr lang="en-US" altLang="ko-KR" dirty="0" smtClean="0">
                <a:latin typeface="+mn-ea"/>
                <a:ea typeface="+mn-ea"/>
              </a:rPr>
              <a:t> for classes and </a:t>
            </a:r>
            <a:r>
              <a:rPr lang="en-US" altLang="ko-KR" dirty="0" err="1" smtClean="0">
                <a:latin typeface="+mn-ea"/>
                <a:ea typeface="+mn-ea"/>
              </a:rPr>
              <a:t>lower_case_with_underscores</a:t>
            </a:r>
            <a:r>
              <a:rPr lang="en-US" altLang="ko-KR" dirty="0" smtClean="0">
                <a:latin typeface="+mn-ea"/>
                <a:ea typeface="+mn-ea"/>
              </a:rPr>
              <a:t> for functions and methods.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 smtClean="0">
                <a:latin typeface="+mn-ea"/>
                <a:ea typeface="+mn-ea"/>
              </a:rPr>
              <a:t> Always use self as the name for the first method argument (see </a:t>
            </a:r>
            <a:r>
              <a:rPr lang="en-US" altLang="ko-KR" i="1" dirty="0" smtClean="0">
                <a:latin typeface="+mn-ea"/>
                <a:ea typeface="+mn-ea"/>
                <a:hlinkClick r:id="rId2" action="ppaction://hlinkfile"/>
              </a:rPr>
              <a:t>A First Look at Classes</a:t>
            </a:r>
            <a:r>
              <a:rPr lang="en-US" altLang="ko-KR" dirty="0" smtClean="0">
                <a:latin typeface="+mn-ea"/>
                <a:ea typeface="+mn-ea"/>
              </a:rPr>
              <a:t> for more on classes and methods).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smtClean="0">
                <a:latin typeface="+mn-ea"/>
                <a:ea typeface="+mn-ea"/>
              </a:rPr>
              <a:t>Don’t use fancy encodings if your code is meant to be used in international environments. Plain ASCII works best in any case.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58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61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Python Console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사용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IV-6. </a:t>
            </a:r>
            <a:r>
              <a:rPr lang="en-US" altLang="ko-KR" sz="2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PyQGIS</a:t>
            </a: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Console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1000" y="1447800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QGIS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에 내장된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Python Console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을 사용하여 레이어 다루기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480" y="1905000"/>
            <a:ext cx="932872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lvl="1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600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QGIS </a:t>
            </a:r>
            <a:r>
              <a:rPr lang="ko-KR" altLang="en-US" sz="1600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실행 후 </a:t>
            </a:r>
            <a:r>
              <a:rPr lang="en-US" altLang="ko-KR" sz="1600" dirty="0" err="1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seoul</a:t>
            </a:r>
            <a:r>
              <a:rPr lang="en-US" altLang="ko-KR" sz="1600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 </a:t>
            </a:r>
            <a:r>
              <a:rPr lang="en-US" altLang="ko-KR" sz="1600" dirty="0" err="1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shapefile</a:t>
            </a:r>
            <a:r>
              <a:rPr lang="en-US" altLang="ko-KR" sz="1600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 </a:t>
            </a:r>
            <a:r>
              <a:rPr lang="ko-KR" altLang="en-US" sz="1600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및 </a:t>
            </a:r>
            <a:r>
              <a:rPr lang="en-US" altLang="ko-KR" sz="1600" dirty="0" err="1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dem</a:t>
            </a:r>
            <a:r>
              <a:rPr lang="en-US" altLang="ko-KR" sz="1600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 </a:t>
            </a:r>
            <a:r>
              <a:rPr lang="ko-KR" altLang="en-US" sz="1600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추가</a:t>
            </a:r>
            <a:endParaRPr lang="en-US" altLang="ko-KR" sz="1600" dirty="0" smtClean="0">
              <a:solidFill>
                <a:srgbClr val="404040"/>
              </a:solidFill>
              <a:latin typeface="+mn-ea"/>
              <a:ea typeface="+mn-ea"/>
              <a:cs typeface="맑은 고딕" pitchFamily="50" charset="-128"/>
            </a:endParaRPr>
          </a:p>
          <a:p>
            <a:pPr marL="342900" lvl="1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600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Python </a:t>
            </a:r>
            <a:r>
              <a:rPr lang="ko-KR" altLang="en-US" sz="1600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맛보기</a:t>
            </a:r>
            <a:endParaRPr lang="en-US" altLang="ko-KR" sz="1600" dirty="0" smtClean="0">
              <a:solidFill>
                <a:srgbClr val="404040"/>
              </a:solidFill>
              <a:latin typeface="+mn-ea"/>
              <a:ea typeface="+mn-ea"/>
              <a:cs typeface="맑은 고딕" pitchFamily="50" charset="-128"/>
            </a:endParaRPr>
          </a:p>
          <a:p>
            <a:pPr marL="342900" lvl="1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600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Accessing &amp; loading vector/raster layer</a:t>
            </a:r>
          </a:p>
          <a:p>
            <a:pPr marL="342900" lvl="1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600" dirty="0" smtClean="0">
                <a:solidFill>
                  <a:srgbClr val="404040"/>
                </a:solidFill>
                <a:latin typeface="+mn-ea"/>
                <a:ea typeface="+mn-ea"/>
                <a:cs typeface="맑은 고딕" pitchFamily="50" charset="-128"/>
              </a:rPr>
              <a:t>Accessing geometry &amp; attributes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200025" y="4891785"/>
            <a:ext cx="3252777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굴림" pitchFamily="50" charset="-127"/>
              </a:rPr>
              <a:t>from qgis.core import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*</a:t>
            </a:r>
            <a:r>
              <a:rPr kumimoji="1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굴림" pitchFamily="50" charset="-127"/>
              </a:rPr>
              <a:t>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굴림" pitchFamily="50" charset="-127"/>
              </a:rPr>
              <a:t>import qgis.utils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6295" y="3032408"/>
            <a:ext cx="5866655" cy="348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315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62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err="1" smtClean="0">
                <a:solidFill>
                  <a:srgbClr val="404040"/>
                </a:solidFill>
                <a:cs typeface="맑은 고딕" pitchFamily="50" charset="-128"/>
              </a:rPr>
              <a:t>PyQGIS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 Script Runner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IV-7. </a:t>
            </a:r>
            <a:r>
              <a:rPr lang="en-US" altLang="ko-KR" sz="2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PyQGIS</a:t>
            </a: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Script Runner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1000" y="1447800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Script Runner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를 이용하여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Python IDLE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등에서 작성한 스크립트 실행하기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480" y="1905000"/>
            <a:ext cx="93287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Plugin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툴바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또는 메뉴에서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Script Runner(     )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 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937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실습 파일 편집 및 실행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4499" y="1883788"/>
            <a:ext cx="285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414" y="2543745"/>
            <a:ext cx="6643734" cy="4059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1232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950" y="2286000"/>
            <a:ext cx="88074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V. </a:t>
            </a:r>
            <a:r>
              <a:rPr lang="ko-KR" alt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유용한 정보들 </a:t>
            </a:r>
            <a:endParaRPr lang="en-US" sz="66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pic>
        <p:nvPicPr>
          <p:cNvPr id="4" name="Picture 3" descr="qgis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1536" y="0"/>
            <a:ext cx="884464" cy="990600"/>
          </a:xfrm>
          <a:prstGeom prst="rect">
            <a:avLst/>
          </a:prstGeom>
        </p:spPr>
      </p:pic>
      <p:pic>
        <p:nvPicPr>
          <p:cNvPr id="5" name="Picture 4" descr="geoserver-logo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1800" y="0"/>
            <a:ext cx="2120900" cy="672920"/>
          </a:xfrm>
          <a:prstGeom prst="rect">
            <a:avLst/>
          </a:prstGeom>
        </p:spPr>
      </p:pic>
      <p:pic>
        <p:nvPicPr>
          <p:cNvPr id="6" name="Picture 5" descr="스크린샷 2010-11-23 오후 2.14.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2400" y="609600"/>
            <a:ext cx="914400" cy="922421"/>
          </a:xfrm>
          <a:prstGeom prst="rect">
            <a:avLst/>
          </a:prstGeom>
        </p:spPr>
      </p:pic>
      <p:pic>
        <p:nvPicPr>
          <p:cNvPr id="7" name="Picture 6" descr="mapfish_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0800" y="762000"/>
            <a:ext cx="1272798" cy="678826"/>
          </a:xfrm>
          <a:prstGeom prst="rect">
            <a:avLst/>
          </a:prstGeom>
        </p:spPr>
      </p:pic>
      <p:pic>
        <p:nvPicPr>
          <p:cNvPr id="8" name="Picture 7" descr="openlayers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9756" y="177800"/>
            <a:ext cx="1549400" cy="2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8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76" y="3143248"/>
            <a:ext cx="5394330" cy="345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64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Plugin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사용하기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V.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유용한 정보들 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1000" y="1447800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QGIS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는 기본 플러그인 외에도 다양한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3</a:t>
            </a:r>
            <a:r>
              <a:rPr lang="en-US" altLang="ko-KR" sz="20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rd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Party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플러그인을 활용 가능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480" y="1905000"/>
            <a:ext cx="9328720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[Plugins] -&gt; [Manage and Install Plugins…]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실행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[Plugin Manager]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창에서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‘Settings’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탭 선택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우하단의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[Add..]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버튼을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클릭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58775" indent="-3079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3"/>
              </a:rPr>
              <a:t>www.qgis.org/wiki/Python_Plugin_Repositories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의 정보를 참조하여 개인적으로 추가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0124" y="4429132"/>
            <a:ext cx="3786214" cy="1576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4266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65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메뉴 한글화하기 및 한국 좌표계 설정하기 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V.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유용한 정보들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272480" y="1524000"/>
            <a:ext cx="2448272" cy="609600"/>
          </a:xfrm>
          <a:prstGeom prst="roundRect">
            <a:avLst>
              <a:gd name="adj" fmla="val 16667"/>
            </a:avLst>
          </a:prstGeom>
          <a:solidFill>
            <a:srgbClr val="C5DEAC"/>
          </a:solidFill>
          <a:ln w="9525">
            <a:solidFill>
              <a:srgbClr val="00808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2813" eaLnBrk="1" latinLnBrk="1" hangingPunct="1">
              <a:lnSpc>
                <a:spcPct val="135000"/>
              </a:lnSpc>
            </a:pPr>
            <a:r>
              <a:rPr lang="en-US" altLang="ko-KR" sz="1600" b="1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QGIS</a:t>
            </a:r>
            <a:r>
              <a:rPr lang="ko-KR" altLang="en-US" sz="1600" b="1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에서 한글 메뉴 </a:t>
            </a:r>
            <a:r>
              <a:rPr lang="en-US" altLang="ko-KR" sz="1600" b="1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/>
            </a:r>
            <a:br>
              <a:rPr lang="en-US" altLang="ko-KR" sz="1600" b="1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</a:br>
            <a:r>
              <a:rPr lang="ko-KR" altLang="en-US" sz="1600" b="1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사용하기</a:t>
            </a:r>
            <a:endParaRPr kumimoji="1" lang="ko-KR" altLang="en-US" sz="1600" b="1" u="none" dirty="0">
              <a:solidFill>
                <a:srgbClr val="0000CC"/>
              </a:solidFill>
              <a:latin typeface="+mn-lt"/>
              <a:ea typeface="맑은 고딕"/>
              <a:cs typeface="맑은 고딕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272480" y="3140968"/>
            <a:ext cx="2448272" cy="609600"/>
          </a:xfrm>
          <a:prstGeom prst="roundRect">
            <a:avLst>
              <a:gd name="adj" fmla="val 16667"/>
            </a:avLst>
          </a:prstGeom>
          <a:solidFill>
            <a:srgbClr val="C5DEAC"/>
          </a:solidFill>
          <a:ln w="9525">
            <a:solidFill>
              <a:srgbClr val="00808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2813" eaLnBrk="1" latinLnBrk="1" hangingPunct="1">
              <a:lnSpc>
                <a:spcPct val="135000"/>
              </a:lnSpc>
            </a:pPr>
            <a:r>
              <a:rPr kumimoji="1" lang="en-US" altLang="ko-KR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QGIS</a:t>
            </a: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에서 한국 좌표계 </a:t>
            </a:r>
            <a:r>
              <a:rPr kumimoji="1" lang="en-US" altLang="ko-KR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/>
            </a:r>
            <a:br>
              <a:rPr kumimoji="1" lang="en-US" altLang="ko-KR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</a:b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사용하기  </a:t>
            </a:r>
            <a:endParaRPr kumimoji="1" lang="ko-KR" altLang="en-US" sz="1600" b="1" u="none" dirty="0">
              <a:solidFill>
                <a:srgbClr val="0000CC"/>
              </a:solidFill>
              <a:latin typeface="+mn-lt"/>
              <a:ea typeface="맑은 고딕"/>
              <a:cs typeface="맑은 고딕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" y="3933056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http://www.osgeo.kr/44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81000" y="2265750"/>
            <a:ext cx="9067800" cy="707886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http://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www.osgeo.kr/15</a:t>
            </a:r>
          </a:p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 http://www.osgeo.kr/87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272480" y="4777407"/>
            <a:ext cx="2448272" cy="609600"/>
          </a:xfrm>
          <a:prstGeom prst="roundRect">
            <a:avLst>
              <a:gd name="adj" fmla="val 16667"/>
            </a:avLst>
          </a:prstGeom>
          <a:solidFill>
            <a:srgbClr val="C5DEAC"/>
          </a:solidFill>
          <a:ln w="9525">
            <a:solidFill>
              <a:srgbClr val="00808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2813" eaLnBrk="1" latinLnBrk="1" hangingPunct="1">
              <a:lnSpc>
                <a:spcPct val="135000"/>
              </a:lnSpc>
            </a:pPr>
            <a:r>
              <a:rPr kumimoji="1" lang="en-US" altLang="ko-KR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QGIS</a:t>
            </a: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에서 </a:t>
            </a:r>
            <a:r>
              <a:rPr kumimoji="1" lang="en-US" altLang="ko-KR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1.8</a:t>
            </a: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에서 한글 </a:t>
            </a:r>
            <a:r>
              <a:rPr kumimoji="1" lang="en-US" altLang="ko-KR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/>
            </a:r>
            <a:br>
              <a:rPr kumimoji="1" lang="en-US" altLang="ko-KR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</a:b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사용하기 </a:t>
            </a:r>
            <a:endParaRPr kumimoji="1" lang="ko-KR" altLang="en-US" sz="1600" b="1" u="none" dirty="0">
              <a:solidFill>
                <a:srgbClr val="0000CC"/>
              </a:solidFill>
              <a:latin typeface="+mn-lt"/>
              <a:ea typeface="맑은 고딕"/>
              <a:cs typeface="맑은 고딕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81000" y="5569495"/>
            <a:ext cx="9067800" cy="307777"/>
          </a:xfrm>
          <a:prstGeom prst="re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336550" indent="-285750" defTabSz="939800" eaLnBrk="0" fontAlgn="b" hangingPunct="0">
              <a:spcBef>
                <a:spcPct val="30000"/>
              </a:spcBef>
              <a:buFont typeface="Wingdings" pitchFamily="2" charset="2"/>
              <a:buChar char="è"/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http://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맑은 고딕"/>
              </a:rPr>
              <a:t>www.osgeo.kr/75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95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66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관련 정보 얻기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444" y="2209800"/>
            <a:ext cx="7185172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웹 페이지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2"/>
              </a:rPr>
              <a:t>http://www.qgis.org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매뉴얼 페이지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3"/>
              </a:rPr>
              <a:t>http://www.qgis.org/en/documentation/manuals.html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PyQGIS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 참조 페이지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</a:rPr>
              <a:t>: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hlinkClick r:id="rId4"/>
              </a:rPr>
              <a:t>http://qgis.org/pyqgis-cookbook/</a:t>
            </a:r>
            <a:endParaRPr lang="en-US" altLang="ko-KR" sz="1600" dirty="0" err="1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QGIS Planet</a:t>
            </a:r>
            <a:r>
              <a:rPr lang="en-US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5"/>
              </a:rPr>
              <a:t>http://planet.qgis.org/planet/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304800" y="15240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C5DEAC"/>
          </a:solidFill>
          <a:ln w="9525">
            <a:solidFill>
              <a:srgbClr val="00808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2813" eaLnBrk="1" latinLnBrk="1" hangingPunct="1">
              <a:lnSpc>
                <a:spcPct val="135000"/>
              </a:lnSpc>
            </a:pP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공식 페이지 </a:t>
            </a:r>
            <a:endParaRPr kumimoji="1" lang="ko-KR" altLang="en-US" sz="1600" b="1" u="none" dirty="0">
              <a:solidFill>
                <a:srgbClr val="0000CC"/>
              </a:solidFill>
              <a:latin typeface="+mn-lt"/>
              <a:ea typeface="맑은 고딕"/>
              <a:cs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444" y="4343400"/>
            <a:ext cx="7869334" cy="216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하버드 대학교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Workshop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페이지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6"/>
              </a:rPr>
              <a:t>http://maps.cga.harvard.edu/qgis/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UC Davis QGIS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Lab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교육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7"/>
              </a:rPr>
              <a:t>http://www.plantsciences.ucdavis.edu/plant/qgislabs.htm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Scratching Surfaces :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8"/>
              </a:rPr>
              <a:t>http://www.surfaces.co.il/?p=872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Nathans QGIS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블로그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9"/>
              </a:rPr>
              <a:t>http://woostuff.wordpress.com/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Spatial Galaxy :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10"/>
              </a:rPr>
              <a:t>http://spatialgalaxy.net/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OSGeo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한국어 지부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11"/>
              </a:rPr>
              <a:t>http://www.osgeo.kr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OSGeo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한국어 지부 메일링 리스트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: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hlinkClick r:id="rId12"/>
              </a:rPr>
              <a:t>http://groups.google.com/group/osgeo-kr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04800" y="36576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C5DEAC"/>
          </a:solidFill>
          <a:ln w="9525">
            <a:solidFill>
              <a:srgbClr val="00808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2813" eaLnBrk="1" latinLnBrk="1" hangingPunct="1">
              <a:lnSpc>
                <a:spcPct val="135000"/>
              </a:lnSpc>
            </a:pPr>
            <a:r>
              <a:rPr kumimoji="1" lang="ko-KR" altLang="en-US" sz="1600" b="1" u="none" dirty="0" smtClean="0">
                <a:solidFill>
                  <a:srgbClr val="0000CC"/>
                </a:solidFill>
                <a:latin typeface="+mn-lt"/>
                <a:ea typeface="맑은 고딕"/>
                <a:cs typeface="맑은 고딕"/>
              </a:rPr>
              <a:t>기타 참조할 곳</a:t>
            </a:r>
            <a:endParaRPr kumimoji="1" lang="ko-KR" altLang="en-US" sz="1600" b="1" u="none" dirty="0">
              <a:solidFill>
                <a:srgbClr val="0000CC"/>
              </a:solidFill>
              <a:latin typeface="+mn-lt"/>
              <a:ea typeface="맑은 고딕"/>
              <a:cs typeface="맑은 고딕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IV.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유용한 정보들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28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7125" y="1828800"/>
            <a:ext cx="7788275" cy="275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</a:pPr>
            <a:r>
              <a:rPr lang="ko-KR" altLang="en-US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감사합니다</a:t>
            </a:r>
            <a:r>
              <a:rPr lang="en-US" altLang="ko-KR" sz="5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.</a:t>
            </a:r>
          </a:p>
          <a:p>
            <a:pPr marL="50800" algn="ctr" defTabSz="939800" eaLnBrk="0" fontAlgn="b" hangingPunct="0">
              <a:spcBef>
                <a:spcPct val="30000"/>
              </a:spcBef>
            </a:pPr>
            <a:r>
              <a:rPr lang="en-US" sz="9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Q&amp;A</a:t>
            </a:r>
            <a:endParaRPr lang="en-US" sz="96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pic>
        <p:nvPicPr>
          <p:cNvPr id="6" name="그림 6" descr="OSGeo_logo_750_317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381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45444" y="112889"/>
            <a:ext cx="1219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b="1" dirty="0" smtClean="0">
                <a:solidFill>
                  <a:srgbClr val="008000"/>
                </a:solidFill>
                <a:latin typeface="+mn-lt"/>
                <a:ea typeface="맑은 고딕"/>
                <a:cs typeface="맑은 고딕"/>
              </a:rPr>
              <a:t>한국어 지부</a:t>
            </a:r>
            <a:endParaRPr lang="en-US" sz="1600" b="1" dirty="0" smtClean="0">
              <a:solidFill>
                <a:srgbClr val="008000"/>
              </a:solidFill>
              <a:latin typeface="+mn-lt"/>
              <a:ea typeface="맑은 고딕"/>
              <a:cs typeface="맑은 고딕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657475" y="152400"/>
            <a:ext cx="44291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marL="227013" indent="-227013" defTabSz="912813"/>
            <a:r>
              <a:rPr lang="ko-KR" altLang="en-US" sz="2000" u="none" dirty="0" smtClean="0">
                <a:solidFill>
                  <a:srgbClr val="000000"/>
                </a:solidFill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함께 성장하는 새로운 방법</a:t>
            </a:r>
            <a:r>
              <a:rPr lang="en-US" altLang="ko-KR" sz="2000" u="none" dirty="0" smtClean="0">
                <a:solidFill>
                  <a:srgbClr val="000000"/>
                </a:solidFill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,</a:t>
            </a:r>
            <a:r>
              <a:rPr lang="ko-KR" altLang="en-US" sz="2000" u="none" dirty="0" smtClean="0">
                <a:solidFill>
                  <a:srgbClr val="000000"/>
                </a:solidFill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 </a:t>
            </a:r>
          </a:p>
          <a:p>
            <a:pPr marL="227013" indent="-227013" defTabSz="912813"/>
            <a:r>
              <a:rPr lang="ko-KR" altLang="en-US" sz="2000" u="none" dirty="0" smtClean="0">
                <a:solidFill>
                  <a:srgbClr val="000000"/>
                </a:solidFill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오픈 소스 소프트웨어</a:t>
            </a:r>
            <a:r>
              <a:rPr lang="en-US" altLang="ko-KR" sz="2000" u="none" dirty="0" smtClean="0">
                <a:solidFill>
                  <a:srgbClr val="000000"/>
                </a:solidFill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5529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950" y="2060848"/>
            <a:ext cx="88074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  <a:defRPr/>
            </a:pPr>
            <a:r>
              <a:rPr 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II. QGIS</a:t>
            </a:r>
            <a:r>
              <a:rPr lang="ko-KR" altLang="en-US" sz="6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w Cen MT" charset="0"/>
                <a:ea typeface="맑은 고딕"/>
                <a:cs typeface="맑은 고딕"/>
              </a:rPr>
              <a:t> 다뤄보기   </a:t>
            </a:r>
            <a:endParaRPr lang="en-US" sz="66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w Cen MT" charset="0"/>
              <a:ea typeface="맑은 고딕"/>
              <a:cs typeface="맑은 고딕"/>
            </a:endParaRPr>
          </a:p>
        </p:txBody>
      </p:sp>
      <p:pic>
        <p:nvPicPr>
          <p:cNvPr id="4" name="Picture 3" descr="qgis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1536" y="0"/>
            <a:ext cx="884464" cy="990600"/>
          </a:xfrm>
          <a:prstGeom prst="rect">
            <a:avLst/>
          </a:prstGeom>
        </p:spPr>
      </p:pic>
      <p:pic>
        <p:nvPicPr>
          <p:cNvPr id="5" name="Picture 4" descr="geoserver-logo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1800" y="0"/>
            <a:ext cx="2120900" cy="672920"/>
          </a:xfrm>
          <a:prstGeom prst="rect">
            <a:avLst/>
          </a:prstGeom>
        </p:spPr>
      </p:pic>
      <p:pic>
        <p:nvPicPr>
          <p:cNvPr id="6" name="Picture 5" descr="스크린샷 2010-11-23 오후 2.14.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2400" y="609600"/>
            <a:ext cx="914400" cy="922421"/>
          </a:xfrm>
          <a:prstGeom prst="rect">
            <a:avLst/>
          </a:prstGeom>
        </p:spPr>
      </p:pic>
      <p:pic>
        <p:nvPicPr>
          <p:cNvPr id="7" name="Picture 6" descr="mapfish_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0800" y="762000"/>
            <a:ext cx="1272798" cy="678826"/>
          </a:xfrm>
          <a:prstGeom prst="rect">
            <a:avLst/>
          </a:prstGeom>
        </p:spPr>
      </p:pic>
      <p:pic>
        <p:nvPicPr>
          <p:cNvPr id="8" name="Picture 7" descr="openlayers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9756" y="177800"/>
            <a:ext cx="1549400" cy="2943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4114800"/>
            <a:ext cx="8662537" cy="24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- 일러두기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교재는 미국 하버드 대학교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Center for Geographic Analysis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 Workshop Manual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의 내용을 일부 포함하고 있습니다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하버드 대학교의 해당 자료는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hlinkClick r:id="rId7"/>
              </a:rPr>
              <a:t>http://maps.cga.harvard.edu/qgis/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에서 살펴볼 수 있습니다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하버드 대학교의 자료와 본 자료는 모두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교재에서는 교육의 편의상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Windows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기반의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위주로 설명합니다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본 교재에서 사용하는 이미지의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버젼은 교육용 버젼과 다를 수 있으나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기능상 차이는 없습니다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sz="14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8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공식 버젼 설치 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II-1.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설치하기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1524000"/>
            <a:ext cx="9404920" cy="184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http://qgis.org/downloads/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에 접속하여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최신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버젼을 내려 받음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②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또는 배포된 자료의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Program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폴더에서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최신 버젼을 자신의 컴퓨터로 복사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③ 설치 파일을 더블클릭하여 설치를 시작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프로그램 외의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GIS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자료는 설치하지 않음 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⑤ 기본적인 설정에 따라 설치를 완료 </a:t>
            </a:r>
          </a:p>
          <a:p>
            <a:pPr marL="508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⑥ 바탕화면의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 아이콘을 클릭하여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를 실행 </a:t>
            </a:r>
          </a:p>
        </p:txBody>
      </p:sp>
      <p:pic>
        <p:nvPicPr>
          <p:cNvPr id="8" name="Picture 7" descr="qgis_install_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3657600"/>
            <a:ext cx="3391867" cy="2651579"/>
          </a:xfrm>
          <a:prstGeom prst="rect">
            <a:avLst/>
          </a:prstGeom>
        </p:spPr>
      </p:pic>
      <p:pic>
        <p:nvPicPr>
          <p:cNvPr id="9" name="Picture 8" descr="qgis_install_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3657600"/>
            <a:ext cx="358416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8549" y="1822371"/>
            <a:ext cx="3830995" cy="4176463"/>
          </a:xfrm>
          <a:prstGeom prst="rect">
            <a:avLst/>
          </a:prstGeom>
        </p:spPr>
      </p:pic>
      <p:sp>
        <p:nvSpPr>
          <p:cNvPr id="8197" name="슬라이드 번호 개체 틀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605CC0-6A7D-824C-B093-11F234C5C73D}" type="slidenum">
              <a:rPr lang="ko-KR" altLang="en-US"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pPr/>
              <a:t>9</a:t>
            </a:fld>
            <a:endParaRPr lang="ko-KR" altLang="en-US"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49" name="직사각형 20"/>
          <p:cNvSpPr/>
          <p:nvPr/>
        </p:nvSpPr>
        <p:spPr>
          <a:xfrm>
            <a:off x="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QGIS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공식 버젼의 설치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계속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–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한국 좌표계 파일 설치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(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한국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좌표계가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자동으로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등록되지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않는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경우에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해당</a:t>
            </a:r>
            <a:r>
              <a:rPr lang="en-US" altLang="ko-KR" sz="1500" b="1" dirty="0" smtClean="0">
                <a:solidFill>
                  <a:srgbClr val="404040"/>
                </a:solidFill>
                <a:cs typeface="맑은 고딕" pitchFamily="50" charset="-128"/>
              </a:rPr>
              <a:t>)</a:t>
            </a:r>
            <a:r>
              <a:rPr lang="ko-KR" altLang="en-US" sz="15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endParaRPr lang="en-US" altLang="ko-KR" sz="1500" b="1" dirty="0">
              <a:solidFill>
                <a:srgbClr val="404040"/>
              </a:solidFill>
              <a:cs typeface="맑은 고딕" pitchFamily="50" charset="-128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9007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II-1. QGIS </a:t>
            </a:r>
            <a:r>
              <a:rPr lang="ko-KR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맑은 고딕" pitchFamily="50" charset="-128"/>
                <a:ea typeface="맑은 고딕" pitchFamily="50" charset="-128"/>
                <a:cs typeface="맑은 고딕" pitchFamily="50" charset="-128"/>
              </a:rPr>
              <a:t>설치하기 </a:t>
            </a:r>
            <a:endParaRPr lang="ko-KR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맑은 고딕" pitchFamily="50" charset="-128"/>
              <a:ea typeface="맑은 고딕" pitchFamily="50" charset="-128"/>
              <a:cs typeface="맑은 고딕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2492896"/>
            <a:ext cx="5671120" cy="226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57175" indent="-2571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① 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를 종료 </a:t>
            </a:r>
            <a:endParaRPr lang="en-US" altLang="ko-KR" sz="1600" dirty="0" smtClean="0">
              <a:solidFill>
                <a:srgbClr val="000000"/>
              </a:solidFill>
              <a:latin typeface="+mn-lt"/>
              <a:ea typeface="+mj-ea"/>
            </a:endParaRPr>
          </a:p>
          <a:p>
            <a:pPr marL="257175" indent="-257175" defTabSz="939800" eaLnBrk="0" fontAlgn="b" hangingPunct="0">
              <a:spcBef>
                <a:spcPct val="30000"/>
              </a:spcBef>
            </a:pPr>
            <a:r>
              <a:rPr lang="ko-KR" altLang="ko-KR" sz="1600" dirty="0" smtClean="0">
                <a:solidFill>
                  <a:srgbClr val="000000"/>
                </a:solidFill>
              </a:rPr>
              <a:t>②</a:t>
            </a:r>
            <a:r>
              <a:rPr lang="ko-KR" altLang="en-US" sz="1600" dirty="0" smtClean="0">
                <a:solidFill>
                  <a:srgbClr val="000000"/>
                </a:solidFill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배포된 자료의 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Localization 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폴더에 있는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lt"/>
                <a:ea typeface="+mj-ea"/>
              </a:rPr>
              <a:t>QGIS_SRS.zip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을 자신의 컴퓨터로 복사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위 파일은 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  <a:hlinkClick r:id="rId3"/>
              </a:rPr>
              <a:t>http://www.osgeo.kr/44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  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에서도 구하실 수 있음)</a:t>
            </a:r>
            <a:endParaRPr lang="en-US" altLang="ko-KR" sz="1600" dirty="0" smtClean="0">
              <a:solidFill>
                <a:srgbClr val="000000"/>
              </a:solidFill>
              <a:latin typeface="+mn-lt"/>
              <a:ea typeface="+mj-ea"/>
            </a:endParaRPr>
          </a:p>
          <a:p>
            <a:pPr marL="257175" indent="-2571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</a:rPr>
              <a:t>③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lt"/>
                <a:ea typeface="+mj-ea"/>
              </a:rPr>
              <a:t>QGIS_SRS.zip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 파일의 압축을 풀면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lt"/>
                <a:ea typeface="+mj-ea"/>
              </a:rPr>
              <a:t>qgis.db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와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lt"/>
                <a:ea typeface="+mj-ea"/>
              </a:rPr>
              <a:t>srs.db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가 나타남 </a:t>
            </a:r>
            <a:endParaRPr lang="en-US" altLang="ko-KR" sz="1600" dirty="0" smtClean="0">
              <a:solidFill>
                <a:srgbClr val="000000"/>
              </a:solidFill>
              <a:latin typeface="+mn-lt"/>
              <a:ea typeface="+mj-ea"/>
            </a:endParaRPr>
          </a:p>
          <a:p>
            <a:pPr marL="257175" indent="-2571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</a:rPr>
              <a:t>④ 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위 두 파일을 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QGIS 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설치 폴더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예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, C:\Program Files\Quantum GIS Wroclaw\ ) 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밑에 있는 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apps\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lt"/>
                <a:ea typeface="+mj-ea"/>
              </a:rPr>
              <a:t>qgis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\resources\ 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에 복사 </a:t>
            </a:r>
            <a:endParaRPr lang="en-US" altLang="ko-KR" sz="1600" dirty="0" smtClean="0">
              <a:solidFill>
                <a:srgbClr val="000000"/>
              </a:solidFill>
              <a:latin typeface="+mn-lt"/>
              <a:ea typeface="+mj-ea"/>
            </a:endParaRPr>
          </a:p>
          <a:p>
            <a:pPr marL="257175" indent="-257175" defTabSz="939800" eaLnBrk="0" fontAlgn="b" hangingPunct="0">
              <a:spcBef>
                <a:spcPct val="30000"/>
              </a:spcBef>
            </a:pPr>
            <a:r>
              <a:rPr lang="ko-KR" altLang="en-US" sz="1600" dirty="0" smtClean="0">
                <a:solidFill>
                  <a:srgbClr val="000000"/>
                </a:solidFill>
              </a:rPr>
              <a:t>⑤ 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  <a:ea typeface="+mj-ea"/>
              </a:rPr>
              <a:t>QGIS</a:t>
            </a:r>
            <a:r>
              <a:rPr lang="ko-KR" altLang="en-US" sz="1600" dirty="0" smtClean="0">
                <a:solidFill>
                  <a:srgbClr val="000000"/>
                </a:solidFill>
                <a:latin typeface="+mn-lt"/>
                <a:ea typeface="+mj-ea"/>
              </a:rPr>
              <a:t>를 재 실행 </a:t>
            </a:r>
            <a:endParaRPr lang="en-US" altLang="ko-KR" sz="1600" dirty="0" smtClean="0">
              <a:solidFill>
                <a:srgbClr val="000000"/>
              </a:solidFill>
              <a:latin typeface="+mn-lt"/>
              <a:ea typeface="+mj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72200" y="3790244"/>
            <a:ext cx="3505200" cy="14478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71285" y="3333044"/>
            <a:ext cx="3077515" cy="30777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000" b="1" dirty="0" smtClean="0">
                <a:solidFill>
                  <a:srgbClr val="FF0000"/>
                </a:solidFill>
              </a:rPr>
              <a:t>추가된 한국의 좌표계 정보 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9525">
          <a:noFill/>
          <a:miter lim="800000"/>
          <a:headEnd/>
          <a:tailEnd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5100" indent="-114300" defTabSz="939800" eaLnBrk="0" fontAlgn="b" hangingPunct="0">
          <a:spcBef>
            <a:spcPct val="30000"/>
          </a:spcBef>
          <a:spcAft>
            <a:spcPct val="0"/>
          </a:spcAft>
          <a:buFont typeface="Arial" pitchFamily="34" charset="0"/>
          <a:buChar char="•"/>
          <a:defRPr sz="1400" dirty="0" smtClean="0">
            <a:solidFill>
              <a:srgbClr val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7620</TotalTime>
  <Words>4720</Words>
  <Application>Microsoft Office PowerPoint</Application>
  <PresentationFormat>A4 용지(210x297mm)</PresentationFormat>
  <Paragraphs>654</Paragraphs>
  <Slides>67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OSS_FOSS4G</dc:title>
  <dc:subject/>
  <dc:creator>Shin, Sanghee</dc:creator>
  <cp:keywords/>
  <dc:description/>
  <cp:lastModifiedBy>SANGHEE SHIN</cp:lastModifiedBy>
  <cp:revision>672</cp:revision>
  <cp:lastPrinted>2010-11-25T07:31:37Z</cp:lastPrinted>
  <dcterms:created xsi:type="dcterms:W3CDTF">2012-08-14T08:22:03Z</dcterms:created>
  <dcterms:modified xsi:type="dcterms:W3CDTF">2013-07-10T00:01:35Z</dcterms:modified>
  <cp:category/>
</cp:coreProperties>
</file>